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7" r:id="rId2"/>
    <p:sldMasterId id="2147483674" r:id="rId3"/>
    <p:sldMasterId id="2147483662" r:id="rId4"/>
  </p:sldMasterIdLst>
  <p:notesMasterIdLst>
    <p:notesMasterId r:id="rId33"/>
  </p:notesMasterIdLst>
  <p:sldIdLst>
    <p:sldId id="304" r:id="rId5"/>
    <p:sldId id="257" r:id="rId6"/>
    <p:sldId id="272" r:id="rId7"/>
    <p:sldId id="271" r:id="rId8"/>
    <p:sldId id="265" r:id="rId9"/>
    <p:sldId id="311" r:id="rId10"/>
    <p:sldId id="259" r:id="rId11"/>
    <p:sldId id="274" r:id="rId12"/>
    <p:sldId id="275" r:id="rId13"/>
    <p:sldId id="278" r:id="rId14"/>
    <p:sldId id="292" r:id="rId15"/>
    <p:sldId id="296" r:id="rId16"/>
    <p:sldId id="297" r:id="rId17"/>
    <p:sldId id="294" r:id="rId18"/>
    <p:sldId id="306" r:id="rId19"/>
    <p:sldId id="293" r:id="rId20"/>
    <p:sldId id="303" r:id="rId21"/>
    <p:sldId id="302" r:id="rId22"/>
    <p:sldId id="298" r:id="rId23"/>
    <p:sldId id="295" r:id="rId24"/>
    <p:sldId id="299" r:id="rId25"/>
    <p:sldId id="301" r:id="rId26"/>
    <p:sldId id="256" r:id="rId27"/>
    <p:sldId id="264" r:id="rId28"/>
    <p:sldId id="307" r:id="rId29"/>
    <p:sldId id="308" r:id="rId30"/>
    <p:sldId id="309" r:id="rId31"/>
    <p:sldId id="310" r:id="rId32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zione predefinita" id="{3170AB3E-E5A8-4178-AD47-7A4C309F63AC}">
          <p14:sldIdLst/>
        </p14:section>
        <p14:section name="Sezione senza titolo" id="{0E418D6A-C311-4864-B7ED-C1621665BED8}">
          <p14:sldIdLst>
            <p14:sldId id="304"/>
            <p14:sldId id="257"/>
            <p14:sldId id="272"/>
            <p14:sldId id="271"/>
            <p14:sldId id="265"/>
            <p14:sldId id="311"/>
            <p14:sldId id="259"/>
            <p14:sldId id="274"/>
            <p14:sldId id="275"/>
            <p14:sldId id="278"/>
            <p14:sldId id="292"/>
            <p14:sldId id="296"/>
            <p14:sldId id="297"/>
            <p14:sldId id="294"/>
            <p14:sldId id="306"/>
            <p14:sldId id="293"/>
            <p14:sldId id="303"/>
            <p14:sldId id="302"/>
            <p14:sldId id="298"/>
            <p14:sldId id="295"/>
            <p14:sldId id="299"/>
            <p14:sldId id="301"/>
            <p14:sldId id="256"/>
            <p14:sldId id="264"/>
            <p14:sldId id="307"/>
            <p14:sldId id="308"/>
            <p14:sldId id="309"/>
            <p14:sldId id="31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>
        <p:scale>
          <a:sx n="100" d="100"/>
          <a:sy n="100" d="100"/>
        </p:scale>
        <p:origin x="-1314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4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lena\Desktop\Archivio\01%20ORG.%20CERTIFICATE\26%20SIAIS%2016%2008%2011\RdD\2011\Soddisfazione\V%20modulo-SCUOLA%20SIAIS%20Elaborazione%20gradimento_24_25%20Giugno%2011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7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it-IT" sz="700"/>
              <a:t>VALUTAZIONE COMPLESSIVA DEL CORSO DA PARTE DEI CORSISTI</a:t>
            </a:r>
          </a:p>
        </c:rich>
      </c:tx>
      <c:layout>
        <c:manualLayout>
          <c:xMode val="edge"/>
          <c:yMode val="edge"/>
          <c:x val="0.14813850745163193"/>
          <c:y val="9.1836689098009749E-3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3013727645475809"/>
          <c:y val="0.28027729015275288"/>
          <c:w val="0.38356249902455014"/>
          <c:h val="0.5813158610575615"/>
        </c:manualLayout>
      </c:layout>
      <c:pieChart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dPt>
            <c:idx val="0"/>
            <c:bubble3D val="0"/>
            <c:spPr>
              <a:solidFill>
                <a:srgbClr val="CCFFCC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"/>
            <c:bubble3D val="0"/>
            <c:spPr>
              <a:solidFill>
                <a:srgbClr val="99CC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rgbClr val="FF990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3"/>
            <c:bubble3D val="0"/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Lbls>
            <c:numFmt formatCode="0%" sourceLinked="0"/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8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CORSISTI!$B$53:$E$53</c:f>
              <c:strCache>
                <c:ptCount val="4"/>
                <c:pt idx="0">
                  <c:v>Insoddisfatto</c:v>
                </c:pt>
                <c:pt idx="1">
                  <c:v>Abbastanza soddisfatto</c:v>
                </c:pt>
                <c:pt idx="2">
                  <c:v>Soddisfatto</c:v>
                </c:pt>
                <c:pt idx="3">
                  <c:v>Molto soddisfatto</c:v>
                </c:pt>
              </c:strCache>
            </c:strRef>
          </c:cat>
          <c:val>
            <c:numRef>
              <c:f>CORSISTI!$B$54:$E$54</c:f>
              <c:numCache>
                <c:formatCode>General</c:formatCode>
                <c:ptCount val="4"/>
                <c:pt idx="2">
                  <c:v>12</c:v>
                </c:pt>
                <c:pt idx="3">
                  <c:v>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7580059351944544"/>
          <c:y val="0.34394353736025096"/>
          <c:w val="0.30593675517434354"/>
          <c:h val="0.48633732361010568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6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it-IT"/>
        </a:p>
      </c:txPr>
    </c:legend>
    <c:plotVisOnly val="1"/>
    <c:dispBlanksAs val="zero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it-IT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image" Target="../media/image27.emf"/><Relationship Id="rId4" Type="http://schemas.openxmlformats.org/officeDocument/2006/relationships/image" Target="../media/image30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image" Target="../media/image31.emf"/><Relationship Id="rId4" Type="http://schemas.openxmlformats.org/officeDocument/2006/relationships/image" Target="../media/image3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A2F4B3-CA35-4ACD-9A7E-D29451F66140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AC4B0C-B0C8-4FDC-AC34-1858E0FFCF6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12814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C4B0C-B0C8-4FDC-AC34-1858E0FFCF62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952554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Tahoma" pitchFamily="34" charset="0"/>
              </a:defRPr>
            </a:lvl1pPr>
            <a:lvl2pPr marL="685817" indent="-263776" eaLnBrk="0" hangingPunct="0">
              <a:defRPr sz="2200">
                <a:solidFill>
                  <a:schemeClr val="tx1"/>
                </a:solidFill>
                <a:latin typeface="Tahoma" pitchFamily="34" charset="0"/>
              </a:defRPr>
            </a:lvl2pPr>
            <a:lvl3pPr marL="1055103" indent="-211021" eaLnBrk="0" hangingPunct="0">
              <a:defRPr sz="2200">
                <a:solidFill>
                  <a:schemeClr val="tx1"/>
                </a:solidFill>
                <a:latin typeface="Tahoma" pitchFamily="34" charset="0"/>
              </a:defRPr>
            </a:lvl3pPr>
            <a:lvl4pPr marL="1477145" indent="-211021" eaLnBrk="0" hangingPunct="0">
              <a:defRPr sz="2200">
                <a:solidFill>
                  <a:schemeClr val="tx1"/>
                </a:solidFill>
                <a:latin typeface="Tahoma" pitchFamily="34" charset="0"/>
              </a:defRPr>
            </a:lvl4pPr>
            <a:lvl5pPr marL="1899186" indent="-211021" eaLnBrk="0" hangingPunct="0">
              <a:defRPr sz="2200">
                <a:solidFill>
                  <a:schemeClr val="tx1"/>
                </a:solidFill>
                <a:latin typeface="Tahoma" pitchFamily="34" charset="0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ahoma" pitchFamily="34" charset="0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ahoma" pitchFamily="34" charset="0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ahoma" pitchFamily="34" charset="0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46A1D3E1-F8D1-4626-B1D6-8A120DB90B83}" type="slidenum">
              <a:rPr lang="it-IT" sz="1100">
                <a:latin typeface="Arial" pitchFamily="34" charset="0"/>
              </a:rPr>
              <a:pPr eaLnBrk="1" hangingPunct="1"/>
              <a:t>12</a:t>
            </a:fld>
            <a:endParaRPr lang="it-IT" sz="1100">
              <a:latin typeface="Arial" pitchFamily="34" charset="0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it-IT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Tahoma" pitchFamily="34" charset="0"/>
              </a:defRPr>
            </a:lvl1pPr>
            <a:lvl2pPr marL="685817" indent="-263776" eaLnBrk="0" hangingPunct="0">
              <a:defRPr sz="2200">
                <a:solidFill>
                  <a:schemeClr val="tx1"/>
                </a:solidFill>
                <a:latin typeface="Tahoma" pitchFamily="34" charset="0"/>
              </a:defRPr>
            </a:lvl2pPr>
            <a:lvl3pPr marL="1055103" indent="-211021" eaLnBrk="0" hangingPunct="0">
              <a:defRPr sz="2200">
                <a:solidFill>
                  <a:schemeClr val="tx1"/>
                </a:solidFill>
                <a:latin typeface="Tahoma" pitchFamily="34" charset="0"/>
              </a:defRPr>
            </a:lvl3pPr>
            <a:lvl4pPr marL="1477145" indent="-211021" eaLnBrk="0" hangingPunct="0">
              <a:defRPr sz="2200">
                <a:solidFill>
                  <a:schemeClr val="tx1"/>
                </a:solidFill>
                <a:latin typeface="Tahoma" pitchFamily="34" charset="0"/>
              </a:defRPr>
            </a:lvl4pPr>
            <a:lvl5pPr marL="1899186" indent="-211021" eaLnBrk="0" hangingPunct="0">
              <a:defRPr sz="2200">
                <a:solidFill>
                  <a:schemeClr val="tx1"/>
                </a:solidFill>
                <a:latin typeface="Tahoma" pitchFamily="34" charset="0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ahoma" pitchFamily="34" charset="0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ahoma" pitchFamily="34" charset="0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ahoma" pitchFamily="34" charset="0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61E522C3-0A48-4F75-B359-7834E85165FC}" type="slidenum">
              <a:rPr lang="it-IT" sz="1100">
                <a:latin typeface="Arial" pitchFamily="34" charset="0"/>
              </a:rPr>
              <a:pPr eaLnBrk="1" hangingPunct="1"/>
              <a:t>13</a:t>
            </a:fld>
            <a:endParaRPr lang="it-IT" sz="1100">
              <a:latin typeface="Arial" pitchFamily="34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it-IT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310481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 userDrawn="1"/>
        </p:nvSpPr>
        <p:spPr bwMode="auto">
          <a:xfrm>
            <a:off x="-180528" y="3026132"/>
            <a:ext cx="9324528" cy="661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it-IT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International Federation of Hospital Engineering </a:t>
            </a:r>
            <a:endParaRPr kumimoji="0" lang="en-US" altLang="it-IT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urier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it-IT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COUNCIL MEETING NO. 46</a:t>
            </a:r>
            <a:endParaRPr kumimoji="0" lang="en-US" altLang="it-IT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urier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Tuesday 10 September 2013</a:t>
            </a:r>
            <a:r>
              <a:rPr kumimoji="0" lang="en-GB" altLang="it-IT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at Kuala Lumpur Convention Centre, Kuala Lumpur, Malaysia</a:t>
            </a:r>
            <a:endParaRPr kumimoji="0" lang="en-GB" altLang="it-IT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dirty="0" smtClean="0"/>
              <a:t>Fare clic per modificare lo stile del titolo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90488" y="908050"/>
            <a:ext cx="8801100" cy="54737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dirty="0" smtClean="0"/>
              <a:t>Fare clic per modificare stili del testo dello schema</a:t>
            </a:r>
          </a:p>
          <a:p>
            <a:pPr lvl="1"/>
            <a:r>
              <a:rPr lang="it-IT" dirty="0" smtClean="0"/>
              <a:t>Secondo livello</a:t>
            </a:r>
          </a:p>
          <a:p>
            <a:pPr lvl="2"/>
            <a:r>
              <a:rPr lang="it-IT" dirty="0" smtClean="0"/>
              <a:t>Terzo livello</a:t>
            </a:r>
          </a:p>
          <a:p>
            <a:pPr lvl="3"/>
            <a:r>
              <a:rPr lang="it-IT" dirty="0" smtClean="0"/>
              <a:t>Quarto livello</a:t>
            </a:r>
          </a:p>
          <a:p>
            <a:pPr lvl="4"/>
            <a:r>
              <a:rPr lang="it-IT" dirty="0" smtClean="0"/>
              <a:t>Quinto livello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447475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204C55-9B50-4D17-8807-B6C85BF9B89C}" type="datetimeFigureOut">
              <a:rPr lang="it-IT"/>
              <a:pPr>
                <a:defRPr/>
              </a:pPr>
              <a:t>04/09/2013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37A5EA-4EBB-40B9-9828-056C2F829AC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230914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1F952-0133-4C39-BC81-A72792A783C5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7AF9-21D9-4308-A1F7-3921D8A916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246437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1F952-0133-4C39-BC81-A72792A783C5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7AF9-21D9-4308-A1F7-3921D8A916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974589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1F952-0133-4C39-BC81-A72792A783C5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7AF9-21D9-4308-A1F7-3921D8A916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904887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1F952-0133-4C39-BC81-A72792A783C5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7AF9-21D9-4308-A1F7-3921D8A916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136742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1F952-0133-4C39-BC81-A72792A783C5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7AF9-21D9-4308-A1F7-3921D8A916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411705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1F952-0133-4C39-BC81-A72792A783C5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7AF9-21D9-4308-A1F7-3921D8A916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946572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1F952-0133-4C39-BC81-A72792A783C5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7AF9-21D9-4308-A1F7-3921D8A916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688141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1F952-0133-4C39-BC81-A72792A783C5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7AF9-21D9-4308-A1F7-3921D8A916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149182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1F952-0133-4C39-BC81-A72792A783C5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7AF9-21D9-4308-A1F7-3921D8A916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9349374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1F952-0133-4C39-BC81-A72792A783C5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7AF9-21D9-4308-A1F7-3921D8A916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7837110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1F952-0133-4C39-BC81-A72792A783C5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97AF9-21D9-4308-A1F7-3921D8A916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6752069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26252-520B-49F8-9602-3322107DCDA2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C9079-0719-4479-9104-223D5C09863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978792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26252-520B-49F8-9602-3322107DCDA2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C9079-0719-4479-9104-223D5C09863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68201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26252-520B-49F8-9602-3322107DCDA2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C9079-0719-4479-9104-223D5C09863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672241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26252-520B-49F8-9602-3322107DCDA2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C9079-0719-4479-9104-223D5C09863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747558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26252-520B-49F8-9602-3322107DCDA2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C9079-0719-4479-9104-223D5C09863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010110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26252-520B-49F8-9602-3322107DCDA2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C9079-0719-4479-9104-223D5C09863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203676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26252-520B-49F8-9602-3322107DCDA2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C9079-0719-4479-9104-223D5C09863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164994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26252-520B-49F8-9602-3322107DCDA2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C9079-0719-4479-9104-223D5C09863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53712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26252-520B-49F8-9602-3322107DCDA2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C9079-0719-4479-9104-223D5C09863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28383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26252-520B-49F8-9602-3322107DCDA2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C9079-0719-4479-9104-223D5C09863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806840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26252-520B-49F8-9602-3322107DCDA2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C9079-0719-4479-9104-223D5C09863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2783506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50F95-C291-42AE-A7FE-0418B29B9969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ED2E1-CF02-4D7F-B4CC-89ED1C82AC5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243162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50F95-C291-42AE-A7FE-0418B29B9969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ED2E1-CF02-4D7F-B4CC-89ED1C82AC5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427541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50F95-C291-42AE-A7FE-0418B29B9969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ED2E1-CF02-4D7F-B4CC-89ED1C82AC5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49080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50F95-C291-42AE-A7FE-0418B29B9969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ED2E1-CF02-4D7F-B4CC-89ED1C82AC5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220586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50F95-C291-42AE-A7FE-0418B29B9969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ED2E1-CF02-4D7F-B4CC-89ED1C82AC5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198710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50F95-C291-42AE-A7FE-0418B29B9969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ED2E1-CF02-4D7F-B4CC-89ED1C82AC5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889124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50F95-C291-42AE-A7FE-0418B29B9969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ED2E1-CF02-4D7F-B4CC-89ED1C82AC5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13741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50F95-C291-42AE-A7FE-0418B29B9969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ED2E1-CF02-4D7F-B4CC-89ED1C82AC5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016405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50F95-C291-42AE-A7FE-0418B29B9969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ED2E1-CF02-4D7F-B4CC-89ED1C82AC5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8035840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50F95-C291-42AE-A7FE-0418B29B9969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ED2E1-CF02-4D7F-B4CC-89ED1C82AC5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5918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50F95-C291-42AE-A7FE-0418B29B9969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ED2E1-CF02-4D7F-B4CC-89ED1C82AC5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693750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e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 descr="bassoti-4.jpg"/>
          <p:cNvPicPr>
            <a:picLocks noChangeAspect="1"/>
          </p:cNvPicPr>
          <p:nvPr userDrawn="1"/>
        </p:nvPicPr>
        <p:blipFill>
          <a:blip r:embed="rId16" cstate="print"/>
          <a:stretch>
            <a:fillRect/>
          </a:stretch>
        </p:blipFill>
        <p:spPr>
          <a:xfrm>
            <a:off x="1219199" y="6287719"/>
            <a:ext cx="7924800" cy="528021"/>
          </a:xfrm>
          <a:prstGeom prst="rect">
            <a:avLst/>
          </a:prstGeom>
        </p:spPr>
      </p:pic>
      <p:sp>
        <p:nvSpPr>
          <p:cNvPr id="8" name="Rettangolo 11"/>
          <p:cNvSpPr>
            <a:spLocks noChangeArrowheads="1"/>
          </p:cNvSpPr>
          <p:nvPr userDrawn="1"/>
        </p:nvSpPr>
        <p:spPr bwMode="auto">
          <a:xfrm>
            <a:off x="14086" y="6550223"/>
            <a:ext cx="79248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r"/>
            <a:r>
              <a:rPr lang="it-IT" sz="1400" b="1" dirty="0" smtClean="0">
                <a:latin typeface="Helvetica" charset="0"/>
                <a:ea typeface="Arial" charset="0"/>
                <a:cs typeface="Arial" charset="0"/>
              </a:rPr>
              <a:t>IFHE delegate ing. Marcello Fiorenza                </a:t>
            </a:r>
            <a:r>
              <a:rPr lang="it-IT" sz="1400" b="1" i="1" dirty="0" smtClean="0">
                <a:latin typeface="Helvetica" charset="0"/>
                <a:ea typeface="Arial" charset="0"/>
                <a:cs typeface="Arial" charset="0"/>
              </a:rPr>
              <a:t>Presidente</a:t>
            </a:r>
            <a:r>
              <a:rPr lang="it-IT" sz="1400" b="1" i="1" baseline="0" dirty="0" smtClean="0">
                <a:latin typeface="Helvetica" charset="0"/>
                <a:ea typeface="Arial" charset="0"/>
                <a:cs typeface="Arial" charset="0"/>
              </a:rPr>
              <a:t> S.I.A.I.S. </a:t>
            </a:r>
            <a:r>
              <a:rPr lang="it-IT" sz="1400" b="1" i="1" dirty="0" smtClean="0">
                <a:latin typeface="Helvetica" charset="0"/>
                <a:ea typeface="Arial" charset="0"/>
                <a:cs typeface="Arial" charset="0"/>
              </a:rPr>
              <a:t>-  Ing. Daniela Pedrini</a:t>
            </a:r>
            <a:endParaRPr lang="it-IT" sz="1400" i="1" dirty="0">
              <a:latin typeface="Helvetica" charset="0"/>
              <a:ea typeface="Arial" charset="0"/>
              <a:cs typeface="Arial" charset="0"/>
            </a:endParaRPr>
          </a:p>
        </p:txBody>
      </p:sp>
      <p:sp>
        <p:nvSpPr>
          <p:cNvPr id="13" name="Rettangolo 11"/>
          <p:cNvSpPr>
            <a:spLocks noChangeArrowheads="1"/>
          </p:cNvSpPr>
          <p:nvPr userDrawn="1"/>
        </p:nvSpPr>
        <p:spPr bwMode="auto">
          <a:xfrm>
            <a:off x="210654" y="1066725"/>
            <a:ext cx="871296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it-IT" sz="1400" b="1" dirty="0" smtClean="0">
                <a:latin typeface="Helvetica" charset="0"/>
                <a:ea typeface="Arial" charset="0"/>
                <a:cs typeface="Arial" charset="0"/>
              </a:rPr>
              <a:t>                                         </a:t>
            </a:r>
            <a:r>
              <a:rPr lang="en-US" sz="1000" b="1" i="1" baseline="0" dirty="0" smtClean="0">
                <a:solidFill>
                  <a:srgbClr val="005000"/>
                </a:solidFill>
                <a:latin typeface="Helvetica" charset="0"/>
                <a:ea typeface="Arial" charset="0"/>
                <a:cs typeface="Arial" charset="0"/>
              </a:rPr>
              <a:t>International Federation of Hospital Engineering   COUNCIL MEETING NO. 46</a:t>
            </a:r>
          </a:p>
          <a:p>
            <a:r>
              <a:rPr lang="en-US" sz="1000" b="1" i="1" baseline="0" dirty="0" smtClean="0">
                <a:solidFill>
                  <a:srgbClr val="005000"/>
                </a:solidFill>
                <a:latin typeface="Helvetica" charset="0"/>
                <a:ea typeface="Arial" charset="0"/>
                <a:cs typeface="Arial" charset="0"/>
              </a:rPr>
              <a:t>                                         Tuesday 10 September 2013 at Kuala Lumpur Convention Centre, Kuala Lumpur, Malaysia</a:t>
            </a:r>
          </a:p>
          <a:p>
            <a:pPr algn="ctr"/>
            <a:endParaRPr lang="it-IT" sz="1200" i="1" dirty="0">
              <a:solidFill>
                <a:srgbClr val="005000"/>
              </a:solidFill>
              <a:latin typeface="Helvetica" charset="0"/>
              <a:ea typeface="Arial" charset="0"/>
              <a:cs typeface="Arial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889" y="96376"/>
            <a:ext cx="8907276" cy="1216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86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1F952-0133-4C39-BC81-A72792A783C5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297AF9-21D9-4308-A1F7-3921D8A916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64471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626252-520B-49F8-9602-3322107DCDA2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C9079-0719-4479-9104-223D5C09863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65617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150F95-C291-42AE-A7FE-0418B29B9969}" type="datetimeFigureOut">
              <a:rPr lang="it-IT" smtClean="0"/>
              <a:t>04/09/2013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ED2E1-CF02-4D7F-B4CC-89ED1C82AC5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38421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jpeg"/><Relationship Id="rId1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6.wmf"/><Relationship Id="rId4" Type="http://schemas.openxmlformats.org/officeDocument/2006/relationships/image" Target="../media/image25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13" Type="http://schemas.openxmlformats.org/officeDocument/2006/relationships/chart" Target="../charts/chart1.xml"/><Relationship Id="rId3" Type="http://schemas.openxmlformats.org/officeDocument/2006/relationships/notesSlide" Target="../notesSlides/notesSlide6.xml"/><Relationship Id="rId7" Type="http://schemas.openxmlformats.org/officeDocument/2006/relationships/oleObject" Target="../embeddings/oleObject2.bin"/><Relationship Id="rId12" Type="http://schemas.openxmlformats.org/officeDocument/2006/relationships/image" Target="../media/image30.emf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7.emf"/><Relationship Id="rId11" Type="http://schemas.openxmlformats.org/officeDocument/2006/relationships/oleObject" Target="../embeddings/oleObject4.bin"/><Relationship Id="rId5" Type="http://schemas.openxmlformats.org/officeDocument/2006/relationships/oleObject" Target="../embeddings/Microsoft_Excel_97-2003_Worksheet1.xls"/><Relationship Id="rId10" Type="http://schemas.openxmlformats.org/officeDocument/2006/relationships/image" Target="../media/image29.emf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3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emf"/><Relationship Id="rId13" Type="http://schemas.openxmlformats.org/officeDocument/2006/relationships/oleObject" Target="../embeddings/oleObject9.bin"/><Relationship Id="rId3" Type="http://schemas.openxmlformats.org/officeDocument/2006/relationships/notesSlide" Target="../notesSlides/notesSlide7.xml"/><Relationship Id="rId7" Type="http://schemas.openxmlformats.org/officeDocument/2006/relationships/oleObject" Target="../embeddings/oleObject6.bin"/><Relationship Id="rId12" Type="http://schemas.openxmlformats.org/officeDocument/2006/relationships/image" Target="../media/image34.emf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1.emf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Microsoft_Excel_97-2003_Worksheet2.xls"/><Relationship Id="rId10" Type="http://schemas.openxmlformats.org/officeDocument/2006/relationships/image" Target="../media/image33.emf"/><Relationship Id="rId4" Type="http://schemas.openxmlformats.org/officeDocument/2006/relationships/oleObject" Target="../embeddings/oleObject5.bin"/><Relationship Id="rId9" Type="http://schemas.openxmlformats.org/officeDocument/2006/relationships/oleObject" Target="../embeddings/oleObject7.bin"/><Relationship Id="rId14" Type="http://schemas.openxmlformats.org/officeDocument/2006/relationships/oleObject" Target="../embeddings/Microsoft_Excel_97-2003_Worksheet3.xls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20.jpeg"/><Relationship Id="rId7" Type="http://schemas.openxmlformats.org/officeDocument/2006/relationships/hyperlink" Target="http://www.bioef.org/Default.aspx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0.jpeg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image" Target="../media/image48.png"/><Relationship Id="rId9" Type="http://schemas.openxmlformats.org/officeDocument/2006/relationships/hyperlink" Target="http://www.optimat.co.uk/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7" Type="http://schemas.openxmlformats.org/officeDocument/2006/relationships/image" Target="../media/image58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em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emf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1691680" y="2852936"/>
            <a:ext cx="5616624" cy="19389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6000" dirty="0" smtClean="0"/>
              <a:t>2012 SIAIS </a:t>
            </a:r>
            <a:r>
              <a:rPr lang="en-US" sz="6000" dirty="0" smtClean="0"/>
              <a:t>PERFORMS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3745716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7"/>
          <p:cNvSpPr txBox="1">
            <a:spLocks noChangeArrowheads="1"/>
          </p:cNvSpPr>
          <p:nvPr/>
        </p:nvSpPr>
        <p:spPr bwMode="auto">
          <a:xfrm>
            <a:off x="2267744" y="1749631"/>
            <a:ext cx="474200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it-IT" sz="2000" b="1" dirty="0" smtClean="0">
                <a:solidFill>
                  <a:srgbClr val="005000"/>
                </a:solidFill>
                <a:latin typeface="Helvetica" pitchFamily="1" charset="0"/>
              </a:rPr>
              <a:t> National </a:t>
            </a:r>
            <a:r>
              <a:rPr lang="it-IT" sz="2000" b="1" dirty="0" err="1" smtClean="0">
                <a:solidFill>
                  <a:srgbClr val="005000"/>
                </a:solidFill>
                <a:latin typeface="Helvetica" pitchFamily="1" charset="0"/>
              </a:rPr>
              <a:t>council</a:t>
            </a:r>
            <a:r>
              <a:rPr lang="it-IT" sz="2000" b="1" dirty="0" smtClean="0">
                <a:solidFill>
                  <a:srgbClr val="005000"/>
                </a:solidFill>
                <a:latin typeface="Helvetica" pitchFamily="1" charset="0"/>
              </a:rPr>
              <a:t> </a:t>
            </a:r>
            <a:r>
              <a:rPr lang="it-IT" sz="2000" b="1" dirty="0" err="1" smtClean="0">
                <a:solidFill>
                  <a:srgbClr val="005000"/>
                </a:solidFill>
                <a:latin typeface="Helvetica" pitchFamily="1" charset="0"/>
              </a:rPr>
              <a:t>members</a:t>
            </a:r>
            <a:r>
              <a:rPr lang="it-IT" sz="2000" b="1" dirty="0" smtClean="0">
                <a:solidFill>
                  <a:srgbClr val="005000"/>
                </a:solidFill>
                <a:latin typeface="Helvetica" pitchFamily="1" charset="0"/>
              </a:rPr>
              <a:t> 2012-2014</a:t>
            </a:r>
            <a:endParaRPr lang="it-IT" sz="2000" b="1" dirty="0">
              <a:solidFill>
                <a:srgbClr val="005000"/>
              </a:solidFill>
              <a:latin typeface="Helvetica" pitchFamily="1" charset="0"/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4361341" y="2359064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b="1" dirty="0" smtClean="0"/>
              <a:t>National </a:t>
            </a:r>
            <a:r>
              <a:rPr lang="it-IT" b="1" dirty="0" err="1" smtClean="0"/>
              <a:t>Members</a:t>
            </a:r>
            <a:endParaRPr lang="it-IT" dirty="0"/>
          </a:p>
          <a:p>
            <a:r>
              <a:rPr lang="it-IT" dirty="0"/>
              <a:t>Bono Giuseppe A.</a:t>
            </a:r>
          </a:p>
          <a:p>
            <a:r>
              <a:rPr lang="it-IT" dirty="0"/>
              <a:t>Borelli Gianluca</a:t>
            </a:r>
          </a:p>
          <a:p>
            <a:r>
              <a:rPr lang="it-IT" dirty="0" smtClean="0"/>
              <a:t>Canini </a:t>
            </a:r>
            <a:r>
              <a:rPr lang="it-IT" dirty="0"/>
              <a:t>Antonio</a:t>
            </a:r>
          </a:p>
          <a:p>
            <a:r>
              <a:rPr lang="it-IT" dirty="0" smtClean="0"/>
              <a:t>De </a:t>
            </a:r>
            <a:r>
              <a:rPr lang="it-IT" dirty="0"/>
              <a:t>Marco Amedeo</a:t>
            </a:r>
          </a:p>
          <a:p>
            <a:r>
              <a:rPr lang="it-IT" dirty="0" err="1" smtClean="0"/>
              <a:t>Ganassi</a:t>
            </a:r>
            <a:r>
              <a:rPr lang="it-IT" dirty="0" smtClean="0"/>
              <a:t> </a:t>
            </a:r>
            <a:r>
              <a:rPr lang="it-IT" dirty="0"/>
              <a:t>Agger Simona</a:t>
            </a:r>
          </a:p>
          <a:p>
            <a:r>
              <a:rPr lang="it-IT" dirty="0" smtClean="0"/>
              <a:t>Pensalfini </a:t>
            </a:r>
            <a:r>
              <a:rPr lang="it-IT" dirty="0"/>
              <a:t>Francesco</a:t>
            </a:r>
          </a:p>
          <a:p>
            <a:r>
              <a:rPr lang="it-IT" dirty="0"/>
              <a:t>Rombini Fabio</a:t>
            </a:r>
          </a:p>
          <a:p>
            <a:r>
              <a:rPr lang="it-IT" dirty="0"/>
              <a:t>Rossolini Sergio</a:t>
            </a:r>
          </a:p>
          <a:p>
            <a:r>
              <a:rPr lang="it-IT" dirty="0"/>
              <a:t>Sabbatini Marco</a:t>
            </a:r>
          </a:p>
          <a:p>
            <a:r>
              <a:rPr lang="it-IT" dirty="0"/>
              <a:t>Scarpini Gian </a:t>
            </a:r>
            <a:r>
              <a:rPr lang="it-IT" dirty="0" smtClean="0"/>
              <a:t>Carlo</a:t>
            </a:r>
          </a:p>
        </p:txBody>
      </p:sp>
      <p:sp>
        <p:nvSpPr>
          <p:cNvPr id="8" name="Rettangolo 7"/>
          <p:cNvSpPr/>
          <p:nvPr/>
        </p:nvSpPr>
        <p:spPr>
          <a:xfrm>
            <a:off x="1719136" y="2664172"/>
            <a:ext cx="19053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it-IT" b="1" dirty="0" err="1" smtClean="0">
                <a:solidFill>
                  <a:prstClr val="black"/>
                </a:solidFill>
              </a:rPr>
              <a:t>Treasurer</a:t>
            </a:r>
            <a:endParaRPr lang="it-IT" b="1" dirty="0" smtClean="0">
              <a:solidFill>
                <a:prstClr val="black"/>
              </a:solidFill>
            </a:endParaRPr>
          </a:p>
          <a:p>
            <a:pPr lvl="0"/>
            <a:r>
              <a:rPr lang="it-IT" dirty="0" smtClean="0">
                <a:solidFill>
                  <a:prstClr val="black"/>
                </a:solidFill>
              </a:rPr>
              <a:t>Conti </a:t>
            </a:r>
            <a:r>
              <a:rPr lang="it-IT" dirty="0">
                <a:solidFill>
                  <a:prstClr val="black"/>
                </a:solidFill>
              </a:rPr>
              <a:t>Angelo</a:t>
            </a:r>
          </a:p>
        </p:txBody>
      </p:sp>
      <p:sp>
        <p:nvSpPr>
          <p:cNvPr id="9" name="Rettangolo 8"/>
          <p:cNvSpPr/>
          <p:nvPr/>
        </p:nvSpPr>
        <p:spPr>
          <a:xfrm>
            <a:off x="1371997" y="4583518"/>
            <a:ext cx="20430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it-IT" b="1" dirty="0" err="1" smtClean="0">
                <a:solidFill>
                  <a:prstClr val="black"/>
                </a:solidFill>
              </a:rPr>
              <a:t>Scientific</a:t>
            </a:r>
            <a:r>
              <a:rPr lang="it-IT" b="1" dirty="0" smtClean="0">
                <a:solidFill>
                  <a:prstClr val="black"/>
                </a:solidFill>
              </a:rPr>
              <a:t> </a:t>
            </a:r>
            <a:r>
              <a:rPr lang="it-IT" b="1" dirty="0" err="1" smtClean="0">
                <a:solidFill>
                  <a:prstClr val="black"/>
                </a:solidFill>
              </a:rPr>
              <a:t>segretary</a:t>
            </a:r>
            <a:r>
              <a:rPr lang="it-IT" b="1" dirty="0" smtClean="0">
                <a:solidFill>
                  <a:prstClr val="black"/>
                </a:solidFill>
              </a:rPr>
              <a:t> </a:t>
            </a:r>
          </a:p>
          <a:p>
            <a:pPr lvl="0"/>
            <a:r>
              <a:rPr lang="it-IT" dirty="0" smtClean="0">
                <a:solidFill>
                  <a:prstClr val="black"/>
                </a:solidFill>
              </a:rPr>
              <a:t>Caviglia </a:t>
            </a:r>
            <a:r>
              <a:rPr lang="it-IT" dirty="0">
                <a:solidFill>
                  <a:prstClr val="black"/>
                </a:solidFill>
              </a:rPr>
              <a:t>Alessandro</a:t>
            </a:r>
          </a:p>
        </p:txBody>
      </p:sp>
      <p:sp>
        <p:nvSpPr>
          <p:cNvPr id="10" name="Rettangolo 9"/>
          <p:cNvSpPr/>
          <p:nvPr/>
        </p:nvSpPr>
        <p:spPr>
          <a:xfrm>
            <a:off x="264154" y="3335344"/>
            <a:ext cx="253062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>
                <a:solidFill>
                  <a:prstClr val="black"/>
                </a:solidFill>
              </a:rPr>
              <a:t>Vice </a:t>
            </a:r>
            <a:r>
              <a:rPr lang="it-IT" b="1" dirty="0" err="1" smtClean="0">
                <a:solidFill>
                  <a:prstClr val="black"/>
                </a:solidFill>
              </a:rPr>
              <a:t>President</a:t>
            </a:r>
            <a:endParaRPr lang="it-IT" b="1" dirty="0" smtClean="0">
              <a:solidFill>
                <a:prstClr val="black"/>
              </a:solidFill>
            </a:endParaRPr>
          </a:p>
          <a:p>
            <a:r>
              <a:rPr lang="it-IT" dirty="0">
                <a:solidFill>
                  <a:prstClr val="black"/>
                </a:solidFill>
              </a:rPr>
              <a:t>Bucci Raffaela</a:t>
            </a:r>
          </a:p>
          <a:p>
            <a:r>
              <a:rPr lang="it-IT" dirty="0">
                <a:solidFill>
                  <a:prstClr val="black"/>
                </a:solidFill>
              </a:rPr>
              <a:t>Lenzi Alessandro</a:t>
            </a:r>
          </a:p>
          <a:p>
            <a:r>
              <a:rPr lang="it-IT" dirty="0" err="1">
                <a:solidFill>
                  <a:prstClr val="black"/>
                </a:solidFill>
              </a:rPr>
              <a:t>Verdoliva</a:t>
            </a:r>
            <a:r>
              <a:rPr lang="it-IT" dirty="0">
                <a:solidFill>
                  <a:prstClr val="black"/>
                </a:solidFill>
              </a:rPr>
              <a:t> Ciro</a:t>
            </a:r>
          </a:p>
          <a:p>
            <a:endParaRPr lang="it-IT" b="1" dirty="0" smtClean="0">
              <a:solidFill>
                <a:prstClr val="black"/>
              </a:solidFill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1443728" y="5366006"/>
            <a:ext cx="20288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it-IT" b="1" dirty="0" err="1" smtClean="0">
                <a:solidFill>
                  <a:prstClr val="black"/>
                </a:solidFill>
              </a:rPr>
              <a:t>Quality</a:t>
            </a:r>
            <a:endParaRPr lang="it-IT" b="1" dirty="0" smtClean="0">
              <a:solidFill>
                <a:prstClr val="black"/>
              </a:solidFill>
            </a:endParaRPr>
          </a:p>
          <a:p>
            <a:pPr lvl="0"/>
            <a:r>
              <a:rPr lang="it-IT" dirty="0" smtClean="0">
                <a:solidFill>
                  <a:prstClr val="black"/>
                </a:solidFill>
              </a:rPr>
              <a:t>Mastroianni </a:t>
            </a:r>
            <a:r>
              <a:rPr lang="it-IT" dirty="0">
                <a:solidFill>
                  <a:prstClr val="black"/>
                </a:solidFill>
              </a:rPr>
              <a:t>Lucina</a:t>
            </a:r>
          </a:p>
        </p:txBody>
      </p:sp>
      <p:sp>
        <p:nvSpPr>
          <p:cNvPr id="12" name="Rettangolo 11"/>
          <p:cNvSpPr/>
          <p:nvPr/>
        </p:nvSpPr>
        <p:spPr>
          <a:xfrm>
            <a:off x="264154" y="2174398"/>
            <a:ext cx="2833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b="1" dirty="0" err="1" smtClean="0">
                <a:solidFill>
                  <a:prstClr val="black"/>
                </a:solidFill>
              </a:rPr>
              <a:t>President</a:t>
            </a:r>
            <a:r>
              <a:rPr lang="it-IT" dirty="0" smtClean="0">
                <a:solidFill>
                  <a:prstClr val="black"/>
                </a:solidFill>
              </a:rPr>
              <a:t> - Pedrini Daniela </a:t>
            </a:r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4638746" y="5689171"/>
            <a:ext cx="23710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/>
              <a:t>IFHE Delegate</a:t>
            </a:r>
          </a:p>
          <a:p>
            <a:r>
              <a:rPr lang="it-IT" dirty="0" smtClean="0"/>
              <a:t>Marcello Fiorenza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755576" y="2564904"/>
            <a:ext cx="676875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200" dirty="0"/>
              <a:t>auditors accounts</a:t>
            </a:r>
          </a:p>
          <a:p>
            <a:r>
              <a:rPr lang="it-IT" sz="3200" dirty="0" smtClean="0"/>
              <a:t>Paolo </a:t>
            </a:r>
            <a:r>
              <a:rPr lang="it-IT" sz="3200" dirty="0"/>
              <a:t>Scotto – </a:t>
            </a:r>
            <a:r>
              <a:rPr lang="it-IT" sz="3200" dirty="0" err="1" smtClean="0"/>
              <a:t>President</a:t>
            </a:r>
            <a:r>
              <a:rPr lang="it-IT" sz="3200" dirty="0" smtClean="0"/>
              <a:t> </a:t>
            </a:r>
            <a:endParaRPr lang="it-IT" sz="3200" dirty="0"/>
          </a:p>
          <a:p>
            <a:r>
              <a:rPr lang="it-IT" sz="3200" dirty="0"/>
              <a:t>Sergio </a:t>
            </a:r>
            <a:r>
              <a:rPr lang="it-IT" sz="3200" dirty="0" err="1"/>
              <a:t>Nucibella</a:t>
            </a:r>
            <a:r>
              <a:rPr lang="it-IT" sz="3200" dirty="0"/>
              <a:t> </a:t>
            </a:r>
            <a:endParaRPr lang="it-IT" sz="3200" dirty="0">
              <a:solidFill>
                <a:srgbClr val="FF0000"/>
              </a:solidFill>
            </a:endParaRPr>
          </a:p>
          <a:p>
            <a:r>
              <a:rPr lang="it-IT" sz="3200" dirty="0"/>
              <a:t>Marchese </a:t>
            </a:r>
            <a:r>
              <a:rPr lang="it-IT" sz="3200" dirty="0" smtClean="0"/>
              <a:t>Marcello</a:t>
            </a:r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1368344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259632" y="1654702"/>
            <a:ext cx="7296483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err="1" smtClean="0"/>
              <a:t>Coordinators</a:t>
            </a:r>
            <a:r>
              <a:rPr lang="it-IT" b="1" dirty="0" smtClean="0"/>
              <a:t> of </a:t>
            </a:r>
            <a:r>
              <a:rPr lang="it-IT" b="1" dirty="0" err="1" smtClean="0"/>
              <a:t>Regional</a:t>
            </a:r>
            <a:r>
              <a:rPr lang="it-IT" b="1" dirty="0" smtClean="0"/>
              <a:t> SIAIS </a:t>
            </a:r>
            <a:r>
              <a:rPr lang="it-IT" b="1" dirty="0" err="1" smtClean="0"/>
              <a:t>group</a:t>
            </a:r>
            <a:endParaRPr lang="it-IT" dirty="0"/>
          </a:p>
          <a:p>
            <a:r>
              <a:rPr lang="it-IT" dirty="0"/>
              <a:t>Novelli Massimo </a:t>
            </a:r>
            <a:r>
              <a:rPr lang="it-IT" dirty="0" smtClean="0"/>
              <a:t>– “S.I.A.I.S. – Toscana”</a:t>
            </a:r>
          </a:p>
          <a:p>
            <a:r>
              <a:rPr lang="it-IT" dirty="0" smtClean="0"/>
              <a:t>Amedeo De Marco </a:t>
            </a:r>
            <a:r>
              <a:rPr lang="it-IT" dirty="0"/>
              <a:t>– “S.I.A.I.S. – </a:t>
            </a:r>
            <a:r>
              <a:rPr lang="it-IT" dirty="0" smtClean="0"/>
              <a:t>Calabria”</a:t>
            </a:r>
            <a:endParaRPr lang="it-IT" dirty="0"/>
          </a:p>
          <a:p>
            <a:r>
              <a:rPr lang="it-IT" dirty="0" smtClean="0"/>
              <a:t>Caria </a:t>
            </a:r>
            <a:r>
              <a:rPr lang="it-IT" dirty="0"/>
              <a:t>Giammario – “S.I.A.I.S. – Sardegna”</a:t>
            </a:r>
          </a:p>
          <a:p>
            <a:r>
              <a:rPr lang="it-IT" dirty="0"/>
              <a:t>Paradiso Michele – “S.I.A.I.S. – Puglia”</a:t>
            </a:r>
          </a:p>
          <a:p>
            <a:r>
              <a:rPr lang="it-IT" dirty="0" err="1"/>
              <a:t>Carlesi</a:t>
            </a:r>
            <a:r>
              <a:rPr lang="it-IT" dirty="0"/>
              <a:t> Giorgio – “S.I.A.I.S. – Lazio”</a:t>
            </a:r>
          </a:p>
          <a:p>
            <a:r>
              <a:rPr lang="it-IT" dirty="0"/>
              <a:t>Sabatini Enrico – “S.I.A.I.S. – Emilia Romagna”</a:t>
            </a:r>
          </a:p>
          <a:p>
            <a:r>
              <a:rPr lang="it-IT" dirty="0" err="1"/>
              <a:t>Corradini</a:t>
            </a:r>
            <a:r>
              <a:rPr lang="it-IT" dirty="0"/>
              <a:t> Heinrich – “S.I.A.I.S. – Trentino Alto Adige”</a:t>
            </a:r>
          </a:p>
          <a:p>
            <a:r>
              <a:rPr lang="it-IT" dirty="0"/>
              <a:t>De Leo Giulia - “S.I.A.I.S. – Umbria”</a:t>
            </a:r>
          </a:p>
          <a:p>
            <a:r>
              <a:rPr lang="it-IT" dirty="0"/>
              <a:t>Pellegrini Gianluca - “S.I.A.I.S. – Marche”</a:t>
            </a:r>
          </a:p>
          <a:p>
            <a:r>
              <a:rPr lang="it-IT" dirty="0"/>
              <a:t>Muccio Palma Domenico - “S.I.A.I.S. – Liguria”</a:t>
            </a:r>
          </a:p>
          <a:p>
            <a:r>
              <a:rPr lang="it-IT" dirty="0"/>
              <a:t>Ferri Claudio - “S.I.A.I.S. – Lombardia”</a:t>
            </a:r>
          </a:p>
          <a:p>
            <a:r>
              <a:rPr lang="it-IT" dirty="0"/>
              <a:t>Corrente Giuseppe – “S.I.A.I.S. – Campania”</a:t>
            </a:r>
          </a:p>
          <a:p>
            <a:r>
              <a:rPr lang="it-IT" dirty="0" err="1"/>
              <a:t>Gambuzza</a:t>
            </a:r>
            <a:r>
              <a:rPr lang="it-IT" dirty="0"/>
              <a:t> Carmelo – “S.I.A.I.S. – Sicilia”</a:t>
            </a:r>
          </a:p>
          <a:p>
            <a:r>
              <a:rPr lang="it-IT" dirty="0"/>
              <a:t>Giuseppe Spera – “S.I.A.I.S. – Basilicata”</a:t>
            </a:r>
          </a:p>
          <a:p>
            <a:r>
              <a:rPr lang="it-IT" dirty="0"/>
              <a:t>Tommaso Caputo – “S.I.A.I.S. – Veneto”</a:t>
            </a:r>
          </a:p>
          <a:p>
            <a:r>
              <a:rPr lang="it-IT" dirty="0"/>
              <a:t>Filippo Manci – “S.I.A.I.S. – Abruzzo”</a:t>
            </a:r>
          </a:p>
        </p:txBody>
      </p:sp>
    </p:spTree>
    <p:extLst>
      <p:ext uri="{BB962C8B-B14F-4D97-AF65-F5344CB8AC3E}">
        <p14:creationId xmlns:p14="http://schemas.microsoft.com/office/powerpoint/2010/main" val="2556802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Immagine 41" descr="istock_000008447895xsmal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8" y="2530037"/>
            <a:ext cx="3349886" cy="2222748"/>
          </a:xfrm>
          <a:prstGeom prst="rect">
            <a:avLst/>
          </a:prstGeom>
        </p:spPr>
      </p:pic>
      <p:grpSp>
        <p:nvGrpSpPr>
          <p:cNvPr id="2" name="Gruppo 1"/>
          <p:cNvGrpSpPr/>
          <p:nvPr/>
        </p:nvGrpSpPr>
        <p:grpSpPr>
          <a:xfrm>
            <a:off x="395536" y="1493270"/>
            <a:ext cx="4165600" cy="4927600"/>
            <a:chOff x="4716016" y="1340183"/>
            <a:chExt cx="4165600" cy="4927600"/>
          </a:xfrm>
        </p:grpSpPr>
        <p:pic>
          <p:nvPicPr>
            <p:cNvPr id="21" name="Immagine 20" descr="cartina-italia.jpg"/>
            <p:cNvPicPr>
              <a:picLocks noChangeAspect="1"/>
            </p:cNvPicPr>
            <p:nvPr/>
          </p:nvPicPr>
          <p:blipFill>
            <a:blip r:embed="rId3" cstate="print">
              <a:alphaModFix amt="66000"/>
            </a:blip>
            <a:stretch>
              <a:fillRect/>
            </a:stretch>
          </p:blipFill>
          <p:spPr>
            <a:xfrm>
              <a:off x="4716016" y="1340183"/>
              <a:ext cx="4165600" cy="4927600"/>
            </a:xfrm>
            <a:prstGeom prst="rect">
              <a:avLst/>
            </a:prstGeom>
            <a:effectLst>
              <a:reflection stA="26000" endPos="9000" dist="12700" dir="5400000" sy="-100000" algn="bl" rotWithShape="0"/>
            </a:effectLst>
          </p:spPr>
        </p:pic>
        <p:sp>
          <p:nvSpPr>
            <p:cNvPr id="31" name="CasellaDiTesto 22"/>
            <p:cNvSpPr txBox="1">
              <a:spLocks noChangeArrowheads="1"/>
            </p:cNvSpPr>
            <p:nvPr/>
          </p:nvSpPr>
          <p:spPr bwMode="auto">
            <a:xfrm>
              <a:off x="5141928" y="2049856"/>
              <a:ext cx="431603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it-IT" sz="4000" b="1" dirty="0" smtClean="0">
                  <a:solidFill>
                    <a:srgbClr val="C00000"/>
                  </a:solidFill>
                  <a:latin typeface="Calibri" pitchFamily="1" charset="0"/>
                </a:rPr>
                <a:t>*</a:t>
              </a:r>
              <a:endParaRPr lang="it-IT" sz="4000" b="1" dirty="0">
                <a:solidFill>
                  <a:srgbClr val="C00000"/>
                </a:solidFill>
                <a:latin typeface="Calibri" pitchFamily="1" charset="0"/>
              </a:endParaRPr>
            </a:p>
          </p:txBody>
        </p:sp>
        <p:sp>
          <p:nvSpPr>
            <p:cNvPr id="43" name="CasellaDiTesto 22"/>
            <p:cNvSpPr txBox="1">
              <a:spLocks noChangeArrowheads="1"/>
            </p:cNvSpPr>
            <p:nvPr/>
          </p:nvSpPr>
          <p:spPr bwMode="auto">
            <a:xfrm>
              <a:off x="4926127" y="1709253"/>
              <a:ext cx="431603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it-IT" sz="4000" b="1" dirty="0" smtClean="0">
                  <a:solidFill>
                    <a:srgbClr val="C00000"/>
                  </a:solidFill>
                  <a:latin typeface="Calibri" pitchFamily="1" charset="0"/>
                </a:rPr>
                <a:t>*</a:t>
              </a:r>
              <a:endParaRPr lang="it-IT" sz="4000" b="1" dirty="0">
                <a:solidFill>
                  <a:srgbClr val="C00000"/>
                </a:solidFill>
                <a:latin typeface="Calibri" pitchFamily="1" charset="0"/>
              </a:endParaRPr>
            </a:p>
          </p:txBody>
        </p:sp>
        <p:sp>
          <p:nvSpPr>
            <p:cNvPr id="44" name="CasellaDiTesto 22"/>
            <p:cNvSpPr txBox="1">
              <a:spLocks noChangeArrowheads="1"/>
            </p:cNvSpPr>
            <p:nvPr/>
          </p:nvSpPr>
          <p:spPr bwMode="auto">
            <a:xfrm>
              <a:off x="6769860" y="1507125"/>
              <a:ext cx="431603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it-IT" sz="4000" b="1" dirty="0" smtClean="0">
                  <a:solidFill>
                    <a:srgbClr val="C00000"/>
                  </a:solidFill>
                  <a:latin typeface="Calibri" pitchFamily="1" charset="0"/>
                </a:rPr>
                <a:t>*</a:t>
              </a:r>
              <a:endParaRPr lang="it-IT" sz="4000" b="1" dirty="0">
                <a:solidFill>
                  <a:srgbClr val="C00000"/>
                </a:solidFill>
                <a:latin typeface="Calibri" pitchFamily="1" charset="0"/>
              </a:endParaRPr>
            </a:p>
          </p:txBody>
        </p:sp>
        <p:sp>
          <p:nvSpPr>
            <p:cNvPr id="46" name="CasellaDiTesto 22"/>
            <p:cNvSpPr txBox="1">
              <a:spLocks noChangeArrowheads="1"/>
            </p:cNvSpPr>
            <p:nvPr/>
          </p:nvSpPr>
          <p:spPr bwMode="auto">
            <a:xfrm>
              <a:off x="7333409" y="3450040"/>
              <a:ext cx="431603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it-IT" sz="4000" b="1" dirty="0" smtClean="0">
                  <a:solidFill>
                    <a:srgbClr val="C00000"/>
                  </a:solidFill>
                  <a:latin typeface="Calibri" pitchFamily="1" charset="0"/>
                </a:rPr>
                <a:t>*</a:t>
              </a:r>
              <a:endParaRPr lang="it-IT" sz="4000" b="1" dirty="0">
                <a:solidFill>
                  <a:srgbClr val="C00000"/>
                </a:solidFill>
                <a:latin typeface="Calibri" pitchFamily="1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187" t="-12179" r="43099" b="11538"/>
          <a:stretch/>
        </p:blipFill>
        <p:spPr bwMode="auto">
          <a:xfrm>
            <a:off x="378768" y="1175592"/>
            <a:ext cx="6351587" cy="448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4948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7"/>
          <p:cNvSpPr txBox="1">
            <a:spLocks noChangeArrowheads="1"/>
          </p:cNvSpPr>
          <p:nvPr/>
        </p:nvSpPr>
        <p:spPr bwMode="auto">
          <a:xfrm>
            <a:off x="3059831" y="1795821"/>
            <a:ext cx="446449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sz="2400" dirty="0"/>
              <a:t>Financial </a:t>
            </a:r>
            <a:r>
              <a:rPr lang="it-IT" sz="2400" dirty="0" err="1" smtClean="0"/>
              <a:t>Statements</a:t>
            </a:r>
            <a:r>
              <a:rPr lang="it-IT" sz="2400" dirty="0"/>
              <a:t> </a:t>
            </a:r>
            <a:r>
              <a:rPr lang="it-IT" sz="2400" b="1" baseline="0" dirty="0" smtClean="0">
                <a:solidFill>
                  <a:srgbClr val="005000"/>
                </a:solidFill>
                <a:latin typeface="Helvetica" pitchFamily="1" charset="0"/>
              </a:rPr>
              <a:t>2012</a:t>
            </a:r>
          </a:p>
          <a:p>
            <a:endParaRPr lang="it-IT" sz="2400" b="1" dirty="0">
              <a:solidFill>
                <a:srgbClr val="005000"/>
              </a:solidFill>
              <a:latin typeface="Helvetica" pitchFamily="1" charset="0"/>
            </a:endParaRPr>
          </a:p>
          <a:p>
            <a:r>
              <a:rPr lang="it-IT" sz="2400" b="1" dirty="0" smtClean="0">
                <a:solidFill>
                  <a:srgbClr val="005000"/>
                </a:solidFill>
                <a:latin typeface="Helvetica" pitchFamily="1" charset="0"/>
              </a:rPr>
              <a:t>Ok!!!</a:t>
            </a:r>
            <a:endParaRPr lang="it-IT" sz="2400" b="1" dirty="0">
              <a:solidFill>
                <a:srgbClr val="005000"/>
              </a:solidFill>
              <a:latin typeface="Helvetica" pitchFamily="1" charset="0"/>
            </a:endParaRPr>
          </a:p>
        </p:txBody>
      </p:sp>
      <p:pic>
        <p:nvPicPr>
          <p:cNvPr id="4" name="Immagine 3" descr="Bilanci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499591"/>
            <a:ext cx="2065921" cy="1515789"/>
          </a:xfrm>
          <a:prstGeom prst="rect">
            <a:avLst/>
          </a:prstGeom>
        </p:spPr>
      </p:pic>
      <p:pic>
        <p:nvPicPr>
          <p:cNvPr id="5" name="Immagine 4" descr="list_bilanci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83022" y="2420888"/>
            <a:ext cx="1631950" cy="1841500"/>
          </a:xfrm>
          <a:prstGeom prst="rect">
            <a:avLst/>
          </a:prstGeom>
        </p:spPr>
      </p:pic>
      <p:pic>
        <p:nvPicPr>
          <p:cNvPr id="6" name="Immagin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824" y="3095304"/>
            <a:ext cx="2803525" cy="168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613" y="3414713"/>
            <a:ext cx="2339975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9538" y="1855787"/>
            <a:ext cx="4057650" cy="10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641600" y="1403243"/>
            <a:ext cx="3859088" cy="819150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it-IT" sz="1800" b="1" dirty="0" smtClean="0">
                <a:solidFill>
                  <a:schemeClr val="tx1"/>
                </a:solidFill>
              </a:rPr>
              <a:t>S.I.A.I.S. –  </a:t>
            </a:r>
            <a:r>
              <a:rPr lang="it-IT" sz="1800" b="1" dirty="0" err="1" smtClean="0">
                <a:solidFill>
                  <a:schemeClr val="tx1"/>
                </a:solidFill>
              </a:rPr>
              <a:t>onorary</a:t>
            </a:r>
            <a:r>
              <a:rPr lang="it-IT" sz="1800" b="1" dirty="0" smtClean="0">
                <a:solidFill>
                  <a:schemeClr val="tx1"/>
                </a:solidFill>
              </a:rPr>
              <a:t> </a:t>
            </a:r>
            <a:r>
              <a:rPr lang="it-IT" sz="1800" b="1" dirty="0" err="1" smtClean="0">
                <a:solidFill>
                  <a:schemeClr val="tx1"/>
                </a:solidFill>
              </a:rPr>
              <a:t>members</a:t>
            </a:r>
            <a:r>
              <a:rPr lang="it-IT" sz="1800" b="1" dirty="0" smtClean="0">
                <a:solidFill>
                  <a:schemeClr val="tx1"/>
                </a:solidFill>
              </a:rPr>
              <a:t> ONORARIO DI ANMDO DA MAGGIO 2010</a:t>
            </a:r>
          </a:p>
        </p:txBody>
      </p:sp>
      <p:pic>
        <p:nvPicPr>
          <p:cNvPr id="8198" name="Immagine 5" descr="Logo ANMDOnew[1] 15-58-24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475" y="1403243"/>
            <a:ext cx="2212975" cy="905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Immagine 33" descr="fare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688" y="5156200"/>
            <a:ext cx="985837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1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8" y="5260975"/>
            <a:ext cx="1939925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8202" name="Picture 10" descr="Unitel_LOGO_-_HR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384425"/>
            <a:ext cx="960438" cy="130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4" name="Immagine 5" descr="fiaso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1525" y="2613025"/>
            <a:ext cx="17145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5" name="Immagine 7" descr="LOGO CNETO.t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25" y="4251325"/>
            <a:ext cx="2214562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6" name="Immagine 9" descr="logo SISBE jpg.jp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088" y="5094288"/>
            <a:ext cx="157162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7" name="Picture 15" descr="Federsanitá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3025" y="2408238"/>
            <a:ext cx="992188" cy="153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8" name="Picture 16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13" y="3922713"/>
            <a:ext cx="1327150" cy="115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7" name="Connettore 2 16"/>
          <p:cNvCxnSpPr>
            <a:cxnSpLocks noChangeShapeType="1"/>
          </p:cNvCxnSpPr>
          <p:nvPr/>
        </p:nvCxnSpPr>
        <p:spPr bwMode="auto">
          <a:xfrm flipH="1" flipV="1">
            <a:off x="1211263" y="3040063"/>
            <a:ext cx="2197100" cy="585787"/>
          </a:xfrm>
          <a:prstGeom prst="straightConnector1">
            <a:avLst/>
          </a:prstGeom>
          <a:noFill/>
          <a:ln w="25400" algn="ctr">
            <a:solidFill>
              <a:schemeClr val="accent1"/>
            </a:solidFill>
            <a:round/>
            <a:headEnd/>
            <a:tailEnd type="arrow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</p:cxnSp>
      <p:cxnSp>
        <p:nvCxnSpPr>
          <p:cNvPr id="21" name="Connettore 2 20"/>
          <p:cNvCxnSpPr>
            <a:cxnSpLocks noChangeShapeType="1"/>
          </p:cNvCxnSpPr>
          <p:nvPr/>
        </p:nvCxnSpPr>
        <p:spPr bwMode="auto">
          <a:xfrm>
            <a:off x="4556125" y="3795713"/>
            <a:ext cx="1625600" cy="655637"/>
          </a:xfrm>
          <a:prstGeom prst="straightConnector1">
            <a:avLst/>
          </a:prstGeom>
          <a:noFill/>
          <a:ln w="25400" algn="ctr">
            <a:solidFill>
              <a:schemeClr val="accent1"/>
            </a:solidFill>
            <a:round/>
            <a:headEnd/>
            <a:tailEnd type="arrow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</p:cxnSp>
      <p:cxnSp>
        <p:nvCxnSpPr>
          <p:cNvPr id="30" name="Connettore 2 29"/>
          <p:cNvCxnSpPr/>
          <p:nvPr/>
        </p:nvCxnSpPr>
        <p:spPr>
          <a:xfrm rot="10800000" flipV="1">
            <a:off x="2239963" y="3717925"/>
            <a:ext cx="1752600" cy="1066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212" name="Immagine 34" descr="Nuovo logo Siais 2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363" y="3349625"/>
            <a:ext cx="210185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3" name="Picture 21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825" y="4370388"/>
            <a:ext cx="24860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248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30450"/>
            <a:ext cx="9144000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274" y="3657600"/>
            <a:ext cx="2422525" cy="207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415925" y="4005064"/>
            <a:ext cx="5191125" cy="1732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360" tIns="44280" rIns="90360" bIns="44280"/>
          <a:lstStyle/>
          <a:p>
            <a:pPr>
              <a:lnSpc>
                <a:spcPct val="90000"/>
              </a:lnSpc>
              <a:spcBef>
                <a:spcPts val="1725"/>
              </a:spcBef>
              <a:buClr>
                <a:srgbClr val="5F5F5F"/>
              </a:buClr>
              <a:buSzTx/>
              <a:buFont typeface="Wingdings" pitchFamily="2" charset="2"/>
              <a:buChar char="Ø"/>
            </a:pPr>
            <a:r>
              <a:rPr lang="it-IT" b="1" i="0" dirty="0" err="1" smtClean="0">
                <a:solidFill>
                  <a:schemeClr val="tx1"/>
                </a:solidFill>
                <a:latin typeface="Arial" pitchFamily="34" charset="0"/>
              </a:rPr>
              <a:t>EuHPN</a:t>
            </a:r>
            <a:endParaRPr lang="it-IT" b="1" dirty="0">
              <a:latin typeface="Arial" pitchFamily="34" charset="0"/>
            </a:endParaRPr>
          </a:p>
          <a:p>
            <a:pPr>
              <a:lnSpc>
                <a:spcPct val="90000"/>
              </a:lnSpc>
              <a:spcBef>
                <a:spcPts val="1725"/>
              </a:spcBef>
              <a:buClr>
                <a:srgbClr val="5F5F5F"/>
              </a:buClr>
              <a:buSzTx/>
              <a:buFont typeface="Wingdings" pitchFamily="2" charset="2"/>
              <a:buChar char="Ø"/>
            </a:pPr>
            <a:r>
              <a:rPr lang="it-IT" b="1" i="0" dirty="0" smtClean="0">
                <a:solidFill>
                  <a:schemeClr val="tx1"/>
                </a:solidFill>
                <a:latin typeface="Arial" pitchFamily="34" charset="0"/>
              </a:rPr>
              <a:t>IFHE </a:t>
            </a:r>
            <a:r>
              <a:rPr lang="it-IT" b="1" i="0" dirty="0">
                <a:solidFill>
                  <a:schemeClr val="tx1"/>
                </a:solidFill>
                <a:latin typeface="Arial" pitchFamily="34" charset="0"/>
              </a:rPr>
              <a:t>– </a:t>
            </a:r>
            <a:r>
              <a:rPr lang="it-IT" b="1" i="0" dirty="0" err="1" smtClean="0">
                <a:solidFill>
                  <a:schemeClr val="tx1"/>
                </a:solidFill>
                <a:latin typeface="Arial" pitchFamily="34" charset="0"/>
              </a:rPr>
              <a:t>member</a:t>
            </a:r>
            <a:r>
              <a:rPr lang="it-IT" b="1" i="0" dirty="0" smtClean="0">
                <a:solidFill>
                  <a:schemeClr val="tx1"/>
                </a:solidFill>
                <a:latin typeface="Arial" pitchFamily="34" charset="0"/>
              </a:rPr>
              <a:t> </a:t>
            </a:r>
            <a:r>
              <a:rPr lang="it-IT" b="1" i="0" dirty="0">
                <a:solidFill>
                  <a:schemeClr val="tx1"/>
                </a:solidFill>
                <a:latin typeface="Arial" pitchFamily="34" charset="0"/>
              </a:rPr>
              <a:t>44-A</a:t>
            </a:r>
          </a:p>
          <a:p>
            <a:pPr>
              <a:lnSpc>
                <a:spcPct val="90000"/>
              </a:lnSpc>
              <a:spcBef>
                <a:spcPts val="1725"/>
              </a:spcBef>
              <a:buClr>
                <a:srgbClr val="5F5F5F"/>
              </a:buClr>
              <a:buSzTx/>
              <a:buFont typeface="Wingdings" pitchFamily="2" charset="2"/>
              <a:buChar char="Ø"/>
            </a:pPr>
            <a:r>
              <a:rPr lang="it-IT" b="1" i="0" dirty="0" smtClean="0">
                <a:solidFill>
                  <a:schemeClr val="tx1"/>
                </a:solidFill>
                <a:latin typeface="Arial" pitchFamily="34" charset="0"/>
              </a:rPr>
              <a:t> IFHE- EU</a:t>
            </a:r>
            <a:endParaRPr lang="it-IT" b="1" i="0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32" name="CasellaDiTesto 31"/>
          <p:cNvSpPr txBox="1"/>
          <p:nvPr/>
        </p:nvSpPr>
        <p:spPr>
          <a:xfrm>
            <a:off x="-19050" y="1628800"/>
            <a:ext cx="914400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>
              <a:lnSpc>
                <a:spcPct val="100000"/>
              </a:lnSpc>
              <a:buClrTx/>
              <a:buSzTx/>
              <a:buFontTx/>
              <a:buNone/>
              <a:defRPr/>
            </a:pPr>
            <a:r>
              <a:rPr lang="it-IT" sz="2400" b="0" i="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+mn-cs"/>
              </a:rPr>
              <a:t> International Partnership  </a:t>
            </a:r>
            <a:endParaRPr lang="it-IT" sz="2400" b="0" i="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922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512" y="2564904"/>
            <a:ext cx="8684159" cy="2426320"/>
          </a:xfrm>
        </p:spPr>
        <p:txBody>
          <a:bodyPr/>
          <a:lstStyle/>
          <a:p>
            <a:r>
              <a:rPr lang="en-US" sz="2400" dirty="0"/>
              <a:t>ACTIVITIES 'TRAINING: MOMENTS TO BRING QUALIFIED TRAINING AND PROFESSIONAL EXPERIENCE BASED "</a:t>
            </a:r>
            <a:r>
              <a:rPr lang="en-US" sz="2400" dirty="0" err="1"/>
              <a:t>Esperience</a:t>
            </a:r>
            <a:r>
              <a:rPr lang="en-US" sz="2400" dirty="0"/>
              <a:t> BASED KNOWLEDGE</a:t>
            </a:r>
            <a:r>
              <a:rPr lang="en-US" sz="2400" dirty="0" smtClean="0"/>
              <a:t>".</a:t>
            </a:r>
          </a:p>
          <a:p>
            <a:r>
              <a:rPr lang="en-US" sz="2400" dirty="0" smtClean="0"/>
              <a:t> </a:t>
            </a:r>
            <a:r>
              <a:rPr lang="en-US" sz="2400" dirty="0"/>
              <a:t>The S.I.A.I.S. already in progress of a project for training courses specifically tailored to the health care technicians (SCHOOL SIAIS), also in collaboration with other Associations and </a:t>
            </a:r>
            <a:r>
              <a:rPr lang="en-US" sz="2400" dirty="0" smtClean="0"/>
              <a:t>Institutions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08855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684" y="1683859"/>
            <a:ext cx="8859316" cy="1797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10" y="4020770"/>
            <a:ext cx="8809390" cy="847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10" y="4868605"/>
            <a:ext cx="8809390" cy="748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7253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2438400"/>
            <a:ext cx="2362200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endParaRPr lang="it-IT" sz="1400" b="1">
              <a:solidFill>
                <a:srgbClr val="CC0066"/>
              </a:solidFill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2349500"/>
            <a:ext cx="2627313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endParaRPr lang="it-IT" sz="1400" b="1">
              <a:solidFill>
                <a:srgbClr val="CC0066"/>
              </a:solidFill>
            </a:endParaRPr>
          </a:p>
        </p:txBody>
      </p:sp>
      <p:graphicFrame>
        <p:nvGraphicFramePr>
          <p:cNvPr id="2458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0328749"/>
              </p:ext>
            </p:extLst>
          </p:nvPr>
        </p:nvGraphicFramePr>
        <p:xfrm>
          <a:off x="250825" y="2447925"/>
          <a:ext cx="2808288" cy="174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6" name="Grafico" r:id="rId5" imgW="4171854" imgH="2600325" progId="Excel.Chart.8">
                  <p:embed/>
                </p:oleObj>
              </mc:Choice>
              <mc:Fallback>
                <p:oleObj name="Grafico" r:id="rId5" imgW="4171854" imgH="2600325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2447925"/>
                        <a:ext cx="2808288" cy="1749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2" name="Object 7"/>
          <p:cNvGraphicFramePr>
            <a:graphicFrameLocks noChangeAspect="1"/>
          </p:cNvGraphicFramePr>
          <p:nvPr/>
        </p:nvGraphicFramePr>
        <p:xfrm>
          <a:off x="3148013" y="2447925"/>
          <a:ext cx="2792412" cy="177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7" name="Grafico" r:id="rId7" imgW="4171936" imgH="2600270" progId="Excel.Chart.8">
                  <p:embed/>
                </p:oleObj>
              </mc:Choice>
              <mc:Fallback>
                <p:oleObj name="Grafico" r:id="rId7" imgW="4171936" imgH="2600270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8013" y="2447925"/>
                        <a:ext cx="2792412" cy="1773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3" name="Rectangle 11"/>
          <p:cNvSpPr>
            <a:spLocks noChangeArrowheads="1"/>
          </p:cNvSpPr>
          <p:nvPr/>
        </p:nvSpPr>
        <p:spPr bwMode="auto">
          <a:xfrm>
            <a:off x="-541338" y="2044700"/>
            <a:ext cx="32400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it-IT" b="1"/>
              <a:t>I MODULO</a:t>
            </a:r>
          </a:p>
        </p:txBody>
      </p:sp>
      <p:sp>
        <p:nvSpPr>
          <p:cNvPr id="24584" name="Rectangle 12"/>
          <p:cNvSpPr>
            <a:spLocks noChangeArrowheads="1"/>
          </p:cNvSpPr>
          <p:nvPr/>
        </p:nvSpPr>
        <p:spPr bwMode="auto">
          <a:xfrm>
            <a:off x="2411413" y="2044700"/>
            <a:ext cx="3240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it-IT" b="1"/>
              <a:t>II MODULO</a:t>
            </a:r>
          </a:p>
        </p:txBody>
      </p:sp>
      <p:sp>
        <p:nvSpPr>
          <p:cNvPr id="24585" name="Rectangle 13"/>
          <p:cNvSpPr>
            <a:spLocks noChangeArrowheads="1"/>
          </p:cNvSpPr>
          <p:nvPr/>
        </p:nvSpPr>
        <p:spPr bwMode="auto">
          <a:xfrm>
            <a:off x="2377877" y="1577975"/>
            <a:ext cx="446563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it-IT" b="1" dirty="0" smtClean="0"/>
              <a:t>School training </a:t>
            </a:r>
            <a:r>
              <a:rPr lang="it-IT" b="1" dirty="0" err="1" smtClean="0"/>
              <a:t>evaluation</a:t>
            </a:r>
            <a:r>
              <a:rPr lang="it-IT" b="1" dirty="0" smtClean="0"/>
              <a:t> </a:t>
            </a:r>
            <a:endParaRPr lang="it-IT" b="1" dirty="0"/>
          </a:p>
        </p:txBody>
      </p:sp>
      <p:sp>
        <p:nvSpPr>
          <p:cNvPr id="24586" name="Rectangle 14"/>
          <p:cNvSpPr>
            <a:spLocks noChangeArrowheads="1"/>
          </p:cNvSpPr>
          <p:nvPr/>
        </p:nvSpPr>
        <p:spPr bwMode="auto">
          <a:xfrm>
            <a:off x="5364163" y="2035175"/>
            <a:ext cx="3240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it-IT" b="1"/>
              <a:t>III MODULO</a:t>
            </a:r>
          </a:p>
        </p:txBody>
      </p:sp>
      <p:graphicFrame>
        <p:nvGraphicFramePr>
          <p:cNvPr id="24587" name="Object 17"/>
          <p:cNvGraphicFramePr>
            <a:graphicFrameLocks noChangeAspect="1"/>
          </p:cNvGraphicFramePr>
          <p:nvPr/>
        </p:nvGraphicFramePr>
        <p:xfrm>
          <a:off x="6011863" y="2438400"/>
          <a:ext cx="2881312" cy="1782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8" name="Grafico" r:id="rId9" imgW="4171936" imgH="2600270" progId="Excel.Chart.8">
                  <p:embed/>
                </p:oleObj>
              </mc:Choice>
              <mc:Fallback>
                <p:oleObj name="Grafico" r:id="rId9" imgW="4171936" imgH="2600270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1863" y="2438400"/>
                        <a:ext cx="2881312" cy="1782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8" name="Rectangle 18"/>
          <p:cNvSpPr>
            <a:spLocks noChangeArrowheads="1"/>
          </p:cNvSpPr>
          <p:nvPr/>
        </p:nvSpPr>
        <p:spPr bwMode="auto">
          <a:xfrm>
            <a:off x="-449263" y="4370388"/>
            <a:ext cx="32400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it-IT" b="1"/>
              <a:t>IV MODULO</a:t>
            </a:r>
          </a:p>
        </p:txBody>
      </p:sp>
      <p:graphicFrame>
        <p:nvGraphicFramePr>
          <p:cNvPr id="24589" name="Object 19"/>
          <p:cNvGraphicFramePr>
            <a:graphicFrameLocks noChangeAspect="1"/>
          </p:cNvGraphicFramePr>
          <p:nvPr/>
        </p:nvGraphicFramePr>
        <p:xfrm>
          <a:off x="250825" y="4792663"/>
          <a:ext cx="2808288" cy="186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9" name="Grafico" r:id="rId11" imgW="4171936" imgH="2600270" progId="Excel.Chart.8">
                  <p:embed/>
                </p:oleObj>
              </mc:Choice>
              <mc:Fallback>
                <p:oleObj name="Grafico" r:id="rId11" imgW="4171936" imgH="2600270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4792663"/>
                        <a:ext cx="2808288" cy="186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90" name="Rectangle 18"/>
          <p:cNvSpPr>
            <a:spLocks noChangeArrowheads="1"/>
          </p:cNvSpPr>
          <p:nvPr/>
        </p:nvSpPr>
        <p:spPr bwMode="auto">
          <a:xfrm>
            <a:off x="3027363" y="4391025"/>
            <a:ext cx="26638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it-IT" b="1"/>
              <a:t>V MODULO</a:t>
            </a:r>
          </a:p>
        </p:txBody>
      </p:sp>
      <p:graphicFrame>
        <p:nvGraphicFramePr>
          <p:cNvPr id="17" name="Grafico 16"/>
          <p:cNvGraphicFramePr>
            <a:graphicFrameLocks/>
          </p:cNvGraphicFramePr>
          <p:nvPr/>
        </p:nvGraphicFramePr>
        <p:xfrm>
          <a:off x="3131841" y="4827588"/>
          <a:ext cx="2808311" cy="1790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</p:spTree>
    <p:extLst>
      <p:ext uri="{BB962C8B-B14F-4D97-AF65-F5344CB8AC3E}">
        <p14:creationId xmlns:p14="http://schemas.microsoft.com/office/powerpoint/2010/main" val="3594651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2438400"/>
            <a:ext cx="2362200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endParaRPr lang="it-IT" sz="1400" b="1">
              <a:solidFill>
                <a:srgbClr val="CC0066"/>
              </a:solidFill>
            </a:endParaRP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0" y="2349500"/>
            <a:ext cx="2627313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endParaRPr lang="it-IT" sz="1400" b="1">
              <a:solidFill>
                <a:srgbClr val="CC0066"/>
              </a:solidFill>
            </a:endParaRPr>
          </a:p>
        </p:txBody>
      </p:sp>
      <p:graphicFrame>
        <p:nvGraphicFramePr>
          <p:cNvPr id="25605" name="Object 7"/>
          <p:cNvGraphicFramePr>
            <a:graphicFrameLocks noChangeAspect="1"/>
          </p:cNvGraphicFramePr>
          <p:nvPr/>
        </p:nvGraphicFramePr>
        <p:xfrm>
          <a:off x="3170238" y="2349500"/>
          <a:ext cx="2843212" cy="201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5" name="Grafico" r:id="rId5" imgW="4181384" imgH="2609718" progId="Excel.Chart.8">
                  <p:embed/>
                </p:oleObj>
              </mc:Choice>
              <mc:Fallback>
                <p:oleObj name="Grafico" r:id="rId5" imgW="4181384" imgH="2609718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0238" y="2349500"/>
                        <a:ext cx="2843212" cy="2019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6" name="Object 8"/>
          <p:cNvGraphicFramePr>
            <a:graphicFrameLocks noChangeAspect="1"/>
          </p:cNvGraphicFramePr>
          <p:nvPr/>
        </p:nvGraphicFramePr>
        <p:xfrm>
          <a:off x="179388" y="2349500"/>
          <a:ext cx="2952750" cy="1998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6" name="Grafico" r:id="rId7" imgW="4181384" imgH="2609718" progId="Excel.Chart.8">
                  <p:embed/>
                </p:oleObj>
              </mc:Choice>
              <mc:Fallback>
                <p:oleObj name="Grafico" r:id="rId7" imgW="4181384" imgH="2609718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2349500"/>
                        <a:ext cx="2952750" cy="1998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7" name="Rectangle 9"/>
          <p:cNvSpPr>
            <a:spLocks noChangeArrowheads="1"/>
          </p:cNvSpPr>
          <p:nvPr/>
        </p:nvSpPr>
        <p:spPr bwMode="auto">
          <a:xfrm>
            <a:off x="107950" y="1981200"/>
            <a:ext cx="32400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it-IT" b="1"/>
              <a:t>I MODULO</a:t>
            </a:r>
          </a:p>
        </p:txBody>
      </p:sp>
      <p:sp>
        <p:nvSpPr>
          <p:cNvPr id="25608" name="Rectangle 10"/>
          <p:cNvSpPr>
            <a:spLocks noChangeArrowheads="1"/>
          </p:cNvSpPr>
          <p:nvPr/>
        </p:nvSpPr>
        <p:spPr bwMode="auto">
          <a:xfrm>
            <a:off x="2446338" y="1985963"/>
            <a:ext cx="3240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it-IT" b="1"/>
              <a:t>II MODULO</a:t>
            </a:r>
          </a:p>
        </p:txBody>
      </p:sp>
      <p:sp>
        <p:nvSpPr>
          <p:cNvPr id="25609" name="Rectangle 11"/>
          <p:cNvSpPr>
            <a:spLocks noChangeArrowheads="1"/>
          </p:cNvSpPr>
          <p:nvPr/>
        </p:nvSpPr>
        <p:spPr bwMode="auto">
          <a:xfrm>
            <a:off x="2362200" y="1501776"/>
            <a:ext cx="44656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it-IT" b="1" dirty="0"/>
              <a:t>CONFRONTI - DOCENTI</a:t>
            </a:r>
          </a:p>
        </p:txBody>
      </p:sp>
      <p:sp>
        <p:nvSpPr>
          <p:cNvPr id="25610" name="Rectangle 12"/>
          <p:cNvSpPr>
            <a:spLocks noChangeArrowheads="1"/>
          </p:cNvSpPr>
          <p:nvPr/>
        </p:nvSpPr>
        <p:spPr bwMode="auto">
          <a:xfrm>
            <a:off x="5364163" y="1973263"/>
            <a:ext cx="3240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it-IT" b="1"/>
              <a:t>III MODULO</a:t>
            </a:r>
          </a:p>
        </p:txBody>
      </p:sp>
      <p:graphicFrame>
        <p:nvGraphicFramePr>
          <p:cNvPr id="25611" name="Object 13"/>
          <p:cNvGraphicFramePr>
            <a:graphicFrameLocks noChangeAspect="1"/>
          </p:cNvGraphicFramePr>
          <p:nvPr/>
        </p:nvGraphicFramePr>
        <p:xfrm>
          <a:off x="6008688" y="2349500"/>
          <a:ext cx="3024187" cy="2030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7" name="Grafico" r:id="rId9" imgW="4181384" imgH="2609718" progId="Excel.Chart.8">
                  <p:embed/>
                </p:oleObj>
              </mc:Choice>
              <mc:Fallback>
                <p:oleObj name="Grafico" r:id="rId9" imgW="4181384" imgH="2609718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08688" y="2349500"/>
                        <a:ext cx="3024187" cy="2030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12" name="Rectangle 14"/>
          <p:cNvSpPr>
            <a:spLocks noChangeArrowheads="1"/>
          </p:cNvSpPr>
          <p:nvPr/>
        </p:nvSpPr>
        <p:spPr bwMode="auto">
          <a:xfrm>
            <a:off x="179388" y="4389438"/>
            <a:ext cx="3240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it-IT" b="1"/>
              <a:t>IV MODULO</a:t>
            </a:r>
          </a:p>
        </p:txBody>
      </p:sp>
      <p:graphicFrame>
        <p:nvGraphicFramePr>
          <p:cNvPr id="25613" name="Object 15"/>
          <p:cNvGraphicFramePr>
            <a:graphicFrameLocks noChangeAspect="1"/>
          </p:cNvGraphicFramePr>
          <p:nvPr/>
        </p:nvGraphicFramePr>
        <p:xfrm>
          <a:off x="215900" y="4846638"/>
          <a:ext cx="2916238" cy="180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8" name="Grafico" r:id="rId11" imgW="4181384" imgH="2609718" progId="Excel.Chart.8">
                  <p:embed/>
                </p:oleObj>
              </mc:Choice>
              <mc:Fallback>
                <p:oleObj name="Grafico" r:id="rId11" imgW="4181384" imgH="2609718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5900" y="4846638"/>
                        <a:ext cx="2916238" cy="1809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14" name="Rectangle 14"/>
          <p:cNvSpPr>
            <a:spLocks noChangeArrowheads="1"/>
          </p:cNvSpPr>
          <p:nvPr/>
        </p:nvSpPr>
        <p:spPr bwMode="auto">
          <a:xfrm>
            <a:off x="3203575" y="4457700"/>
            <a:ext cx="32400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it-IT" b="1"/>
              <a:t>V MODULO</a:t>
            </a:r>
          </a:p>
        </p:txBody>
      </p:sp>
      <p:graphicFrame>
        <p:nvGraphicFramePr>
          <p:cNvPr id="25615" name="Oggetto 1"/>
          <p:cNvGraphicFramePr>
            <a:graphicFrameLocks noChangeAspect="1"/>
          </p:cNvGraphicFramePr>
          <p:nvPr/>
        </p:nvGraphicFramePr>
        <p:xfrm>
          <a:off x="3160713" y="4846638"/>
          <a:ext cx="2843212" cy="182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9" name="Grafico" r:id="rId14" imgW="4181384" imgH="2609718" progId="Excel.Chart.8">
                  <p:embed/>
                </p:oleObj>
              </mc:Choice>
              <mc:Fallback>
                <p:oleObj name="Grafico" r:id="rId14" imgW="4181384" imgH="2609718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0713" y="4846638"/>
                        <a:ext cx="2843212" cy="1822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20171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115616" y="2996952"/>
            <a:ext cx="66247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400" dirty="0" smtClean="0"/>
              <a:t>2012 </a:t>
            </a:r>
            <a:r>
              <a:rPr lang="it-IT" sz="4400" dirty="0" err="1" smtClean="0"/>
              <a:t>activity</a:t>
            </a:r>
            <a:r>
              <a:rPr lang="it-IT" sz="4400" dirty="0" smtClean="0"/>
              <a:t>: </a:t>
            </a:r>
            <a:r>
              <a:rPr lang="it-IT" sz="4400" dirty="0" err="1" smtClean="0"/>
              <a:t>seminars</a:t>
            </a:r>
            <a:r>
              <a:rPr lang="it-IT" sz="4400" dirty="0" smtClean="0"/>
              <a:t>, </a:t>
            </a:r>
            <a:r>
              <a:rPr lang="it-IT" sz="4400" dirty="0" err="1" smtClean="0"/>
              <a:t>congress</a:t>
            </a:r>
            <a:r>
              <a:rPr lang="it-IT" sz="4400" dirty="0" smtClean="0"/>
              <a:t>, trainings</a:t>
            </a:r>
            <a:endParaRPr lang="it-IT" sz="4400" dirty="0"/>
          </a:p>
        </p:txBody>
      </p:sp>
    </p:spTree>
    <p:extLst>
      <p:ext uri="{BB962C8B-B14F-4D97-AF65-F5344CB8AC3E}">
        <p14:creationId xmlns:p14="http://schemas.microsoft.com/office/powerpoint/2010/main" val="387547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" y="1628800"/>
            <a:ext cx="7946998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4754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8315240" cy="1882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208" y="3645024"/>
            <a:ext cx="8215911" cy="122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90" y="5092773"/>
            <a:ext cx="8282394" cy="856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734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24" y="2221618"/>
            <a:ext cx="4824536" cy="4254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3460" y="3501008"/>
            <a:ext cx="4039336" cy="2820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sellaDiTesto 1"/>
          <p:cNvSpPr txBox="1"/>
          <p:nvPr/>
        </p:nvSpPr>
        <p:spPr>
          <a:xfrm>
            <a:off x="3419872" y="1656427"/>
            <a:ext cx="3673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/>
              <a:t>SIAIS NEWS</a:t>
            </a:r>
            <a:endParaRPr lang="it-IT" sz="2800" b="1" dirty="0"/>
          </a:p>
        </p:txBody>
      </p:sp>
    </p:spTree>
    <p:extLst>
      <p:ext uri="{BB962C8B-B14F-4D97-AF65-F5344CB8AC3E}">
        <p14:creationId xmlns:p14="http://schemas.microsoft.com/office/powerpoint/2010/main" val="23326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774" y="2708921"/>
            <a:ext cx="6209714" cy="4138192"/>
          </a:xfrm>
          <a:prstGeom prst="rect">
            <a:avLst/>
          </a:prstGeom>
        </p:spPr>
      </p:pic>
      <p:sp>
        <p:nvSpPr>
          <p:cNvPr id="3" name="Rettangolo 2"/>
          <p:cNvSpPr/>
          <p:nvPr/>
        </p:nvSpPr>
        <p:spPr>
          <a:xfrm>
            <a:off x="467544" y="1772816"/>
            <a:ext cx="84969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/>
              <a:t>S.I.A.I.S. is awarded the Public Affairs Awards 2012 for the project</a:t>
            </a:r>
            <a:br>
              <a:rPr lang="en-US" sz="2000" dirty="0"/>
            </a:br>
            <a:r>
              <a:rPr lang="en-US" sz="2000" dirty="0"/>
              <a:t>"Led and hospital environments. Technologies for comfort and energy savings </a:t>
            </a:r>
            <a:endParaRPr lang="it-IT" sz="2000" dirty="0"/>
          </a:p>
        </p:txBody>
      </p:sp>
    </p:spTree>
    <p:extLst>
      <p:ext uri="{BB962C8B-B14F-4D97-AF65-F5344CB8AC3E}">
        <p14:creationId xmlns:p14="http://schemas.microsoft.com/office/powerpoint/2010/main" val="1099182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125538"/>
            <a:ext cx="2247900" cy="314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1196975"/>
            <a:ext cx="2293938" cy="305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4341813"/>
            <a:ext cx="5003800" cy="251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125538"/>
            <a:ext cx="3455987" cy="5732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925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492896"/>
            <a:ext cx="7776864" cy="3442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sellaDiTesto 1"/>
          <p:cNvSpPr txBox="1"/>
          <p:nvPr/>
        </p:nvSpPr>
        <p:spPr>
          <a:xfrm>
            <a:off x="2339752" y="1595310"/>
            <a:ext cx="4824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SIAIS </a:t>
            </a:r>
            <a:r>
              <a:rPr lang="it-IT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cooperation</a:t>
            </a:r>
            <a:endParaRPr lang="it-IT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4348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7" name="CasellaDiTesto 2"/>
          <p:cNvSpPr txBox="1">
            <a:spLocks noChangeArrowheads="1"/>
          </p:cNvSpPr>
          <p:nvPr/>
        </p:nvSpPr>
        <p:spPr bwMode="auto">
          <a:xfrm flipH="1">
            <a:off x="179388" y="1503363"/>
            <a:ext cx="86407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/>
            <a:r>
              <a:rPr lang="it-IT" sz="2400" b="1" u="sng" dirty="0">
                <a:cs typeface="Calibri" pitchFamily="34" charset="0"/>
              </a:rPr>
              <a:t>RES-Hospital</a:t>
            </a:r>
          </a:p>
          <a:p>
            <a:pPr algn="ctr"/>
            <a:r>
              <a:rPr lang="it-IT" sz="2400" b="1" u="sng" dirty="0" err="1">
                <a:cs typeface="Calibri" pitchFamily="34" charset="0"/>
              </a:rPr>
              <a:t>Renewable</a:t>
            </a:r>
            <a:r>
              <a:rPr lang="it-IT" sz="2400" b="1" u="sng" dirty="0">
                <a:cs typeface="Calibri" pitchFamily="34" charset="0"/>
              </a:rPr>
              <a:t> Energy </a:t>
            </a:r>
            <a:r>
              <a:rPr lang="it-IT" sz="2400" b="1" u="sng" dirty="0" err="1">
                <a:cs typeface="Calibri" pitchFamily="34" charset="0"/>
              </a:rPr>
              <a:t>Sources</a:t>
            </a:r>
            <a:r>
              <a:rPr lang="it-IT" sz="2400" b="1" u="sng" dirty="0">
                <a:cs typeface="Calibri" pitchFamily="34" charset="0"/>
              </a:rPr>
              <a:t>-Hospital</a:t>
            </a:r>
          </a:p>
        </p:txBody>
      </p:sp>
      <p:sp>
        <p:nvSpPr>
          <p:cNvPr id="25608" name="CasellaDiTesto 2"/>
          <p:cNvSpPr txBox="1">
            <a:spLocks noChangeArrowheads="1"/>
          </p:cNvSpPr>
          <p:nvPr/>
        </p:nvSpPr>
        <p:spPr bwMode="auto">
          <a:xfrm flipH="1">
            <a:off x="200298" y="2374901"/>
            <a:ext cx="8640762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r>
              <a:rPr lang="en-US" sz="1600" dirty="0"/>
              <a:t>The project that has as its acronym Hospitals-RES (Renewable energy-Hospitals) aims to reduce emissions of carbon dioxide CO2 in approximately 15,000 hospitals in Europe.</a:t>
            </a:r>
            <a:br>
              <a:rPr lang="en-US" sz="1600" dirty="0"/>
            </a:b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The aim is to create a dialogue of comparison among the countries participating in the initiative, in order to explore the obstacles 'non-technical' which prevent the exploitation of energy efficiency measures and the use of renewable energy systems.</a:t>
            </a:r>
            <a:br>
              <a:rPr lang="en-US" sz="1600" dirty="0"/>
            </a:b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Study of the possibility of applying energy saving measures to achieve the objectives of long-term CO2 reduction through the use of renewable energy.</a:t>
            </a:r>
            <a:br>
              <a:rPr lang="en-US" sz="1600" dirty="0"/>
            </a:b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Identification of tools that help the health care system to have greater clarity on the need for sustainability and knowledge of improvements to be able to take appropriate decisions in a short time.</a:t>
            </a:r>
          </a:p>
        </p:txBody>
      </p:sp>
      <p:pic>
        <p:nvPicPr>
          <p:cNvPr id="25609" name="Immagine 14" descr="res-hospital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5301208"/>
            <a:ext cx="3182937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1147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5" name="CasellaDiTesto 2"/>
          <p:cNvSpPr txBox="1">
            <a:spLocks noChangeArrowheads="1"/>
          </p:cNvSpPr>
          <p:nvPr/>
        </p:nvSpPr>
        <p:spPr bwMode="auto">
          <a:xfrm flipH="1">
            <a:off x="683568" y="1503089"/>
            <a:ext cx="7633345" cy="4616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r>
              <a:rPr lang="en-US" sz="1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Table of comparison between Energy Mangers and Managers technicians working in the hospital sector with the participation of public and private entities of four different European countries and a research organization based in the Netherlands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Project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led by the Local Health of Asti (ASL) - AT</a:t>
            </a:r>
          </a:p>
          <a:p>
            <a:pPr algn="just"/>
            <a:endParaRPr lang="it-IT" sz="1600" b="1" dirty="0">
              <a:cs typeface="Calibri" pitchFamily="34" charset="0"/>
            </a:endParaRPr>
          </a:p>
          <a:p>
            <a:pPr algn="just"/>
            <a:r>
              <a:rPr lang="it-IT" sz="1600" b="1" dirty="0" err="1">
                <a:cs typeface="Calibri" pitchFamily="34" charset="0"/>
              </a:rPr>
              <a:t>Project’s</a:t>
            </a:r>
            <a:r>
              <a:rPr lang="it-IT" sz="1600" b="1" dirty="0">
                <a:cs typeface="Calibri" pitchFamily="34" charset="0"/>
              </a:rPr>
              <a:t> </a:t>
            </a:r>
            <a:r>
              <a:rPr lang="it-IT" sz="1600" b="1" dirty="0" err="1">
                <a:cs typeface="Calibri" pitchFamily="34" charset="0"/>
              </a:rPr>
              <a:t>Partners</a:t>
            </a:r>
            <a:endParaRPr lang="it-IT" sz="1600" b="1" dirty="0">
              <a:cs typeface="Calibri" pitchFamily="34" charset="0"/>
            </a:endParaRPr>
          </a:p>
          <a:p>
            <a:pPr algn="just"/>
            <a:endParaRPr lang="it-IT" sz="1600" dirty="0">
              <a:cs typeface="Calibri" pitchFamily="34" charset="0"/>
            </a:endParaRPr>
          </a:p>
          <a:p>
            <a:pPr algn="just"/>
            <a:r>
              <a:rPr lang="it-IT" sz="1600" dirty="0" err="1">
                <a:cs typeface="Calibri" pitchFamily="34" charset="0"/>
              </a:rPr>
              <a:t>Optimat</a:t>
            </a:r>
            <a:r>
              <a:rPr lang="it-IT" sz="1600" dirty="0">
                <a:cs typeface="Calibri" pitchFamily="34" charset="0"/>
              </a:rPr>
              <a:t> Ltd (UK)</a:t>
            </a:r>
          </a:p>
          <a:p>
            <a:pPr algn="just"/>
            <a:endParaRPr lang="it-IT" sz="1600" dirty="0">
              <a:cs typeface="Calibri" pitchFamily="34" charset="0"/>
            </a:endParaRPr>
          </a:p>
          <a:p>
            <a:pPr algn="just"/>
            <a:r>
              <a:rPr lang="it-IT" sz="1600" dirty="0">
                <a:cs typeface="Calibri" pitchFamily="34" charset="0"/>
              </a:rPr>
              <a:t>BIOEF (ES)</a:t>
            </a:r>
          </a:p>
          <a:p>
            <a:pPr algn="just"/>
            <a:endParaRPr lang="it-IT" sz="1600" dirty="0">
              <a:cs typeface="Calibri" pitchFamily="34" charset="0"/>
            </a:endParaRPr>
          </a:p>
          <a:p>
            <a:pPr algn="just"/>
            <a:r>
              <a:rPr lang="it-IT" sz="1600" dirty="0">
                <a:cs typeface="Calibri" pitchFamily="34" charset="0"/>
              </a:rPr>
              <a:t>ECHAA</a:t>
            </a:r>
          </a:p>
          <a:p>
            <a:pPr algn="just"/>
            <a:endParaRPr lang="it-IT" sz="1600" dirty="0">
              <a:cs typeface="Calibri" pitchFamily="34" charset="0"/>
            </a:endParaRPr>
          </a:p>
          <a:p>
            <a:pPr algn="just"/>
            <a:r>
              <a:rPr lang="it-IT" sz="1600" dirty="0" smtClean="0">
                <a:cs typeface="Calibri" pitchFamily="34" charset="0"/>
              </a:rPr>
              <a:t>SIAIS </a:t>
            </a:r>
            <a:r>
              <a:rPr lang="it-IT" sz="1600" dirty="0">
                <a:cs typeface="Calibri" pitchFamily="34" charset="0"/>
              </a:rPr>
              <a:t>(</a:t>
            </a:r>
            <a:r>
              <a:rPr lang="it-IT" sz="1600" dirty="0" err="1">
                <a:cs typeface="Calibri" pitchFamily="34" charset="0"/>
              </a:rPr>
              <a:t>Italy</a:t>
            </a:r>
            <a:r>
              <a:rPr lang="it-IT" sz="1600" dirty="0">
                <a:cs typeface="Calibri" pitchFamily="34" charset="0"/>
              </a:rPr>
              <a:t>)</a:t>
            </a:r>
          </a:p>
          <a:p>
            <a:pPr algn="just"/>
            <a:endParaRPr lang="it-IT" sz="1600" dirty="0">
              <a:cs typeface="Calibri" pitchFamily="34" charset="0"/>
            </a:endParaRPr>
          </a:p>
          <a:p>
            <a:r>
              <a:rPr lang="it-IT" sz="1600" dirty="0">
                <a:cs typeface="Calibri" pitchFamily="34" charset="0"/>
              </a:rPr>
              <a:t>TNO (Netherlands)</a:t>
            </a:r>
          </a:p>
          <a:p>
            <a:endParaRPr lang="it-IT" sz="1600" dirty="0">
              <a:cs typeface="Calibri" pitchFamily="34" charset="0"/>
            </a:endParaRPr>
          </a:p>
          <a:p>
            <a:endParaRPr lang="it-IT" sz="1600" dirty="0">
              <a:cs typeface="Calibri" pitchFamily="34" charset="0"/>
            </a:endParaRPr>
          </a:p>
        </p:txBody>
      </p:sp>
      <p:pic>
        <p:nvPicPr>
          <p:cNvPr id="27656" name="Immagine 13" descr="siais-02_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4724400"/>
            <a:ext cx="1571625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7" name="Immagine 16" descr="logo-TNO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5300663"/>
            <a:ext cx="17065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8" name="Immagine 17" descr="naglowek_01_pl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620" y="4149725"/>
            <a:ext cx="2205037" cy="36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9" name="Immagine 22" descr="ECHAA-Head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6168" y="3505200"/>
            <a:ext cx="250507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2" name="Picture 14" descr="Bioef.org">
            <a:hlinkClick r:id="rId7" tooltip="Bioef.org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2924175"/>
            <a:ext cx="15843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64" name="Picture 16" descr="Optimat">
            <a:hlinkClick r:id="rId9" tooltip="Home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338" y="2954337"/>
            <a:ext cx="1162050" cy="41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702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 descr="rieti_turism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49929" y="1340768"/>
            <a:ext cx="2194070" cy="2602522"/>
          </a:xfrm>
          <a:prstGeom prst="rect">
            <a:avLst/>
          </a:prstGeom>
        </p:spPr>
      </p:pic>
      <p:pic>
        <p:nvPicPr>
          <p:cNvPr id="5" name="Immagine 4" descr="Mura_di_Rieti_3_-_entrata_caserma_Verdiros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340768"/>
            <a:ext cx="2253644" cy="1690233"/>
          </a:xfrm>
          <a:prstGeom prst="rect">
            <a:avLst/>
          </a:prstGeom>
        </p:spPr>
      </p:pic>
      <p:pic>
        <p:nvPicPr>
          <p:cNvPr id="6" name="Immagine 5" descr="rieti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387810"/>
            <a:ext cx="2699793" cy="2022390"/>
          </a:xfrm>
          <a:prstGeom prst="rect">
            <a:avLst/>
          </a:prstGeom>
        </p:spPr>
      </p:pic>
      <p:pic>
        <p:nvPicPr>
          <p:cNvPr id="7" name="Immagine 6" descr="rocchett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05600" y="3871282"/>
            <a:ext cx="2438400" cy="1916960"/>
          </a:xfrm>
          <a:prstGeom prst="rect">
            <a:avLst/>
          </a:prstGeom>
        </p:spPr>
      </p:pic>
      <p:pic>
        <p:nvPicPr>
          <p:cNvPr id="8" name="Immagine 7" descr="rieti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53643" y="1642666"/>
            <a:ext cx="4696286" cy="4145575"/>
          </a:xfrm>
          <a:prstGeom prst="rect">
            <a:avLst/>
          </a:prstGeom>
        </p:spPr>
      </p:pic>
      <p:sp>
        <p:nvSpPr>
          <p:cNvPr id="2" name="CasellaDiTesto 1"/>
          <p:cNvSpPr txBox="1"/>
          <p:nvPr/>
        </p:nvSpPr>
        <p:spPr>
          <a:xfrm>
            <a:off x="3563888" y="1556792"/>
            <a:ext cx="37444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VIII NATIONAL CONGRESS «TECNOLOGY AND HEALTH» RIETI OCTOBER 2012</a:t>
            </a:r>
            <a:endParaRPr lang="it-IT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57192"/>
            <a:ext cx="23622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hom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7646" y="4369948"/>
            <a:ext cx="2323354" cy="1547118"/>
          </a:xfrm>
          <a:prstGeom prst="rect">
            <a:avLst/>
          </a:prstGeom>
        </p:spPr>
      </p:pic>
      <p:sp>
        <p:nvSpPr>
          <p:cNvPr id="3" name="CasellaDiTesto 2"/>
          <p:cNvSpPr txBox="1">
            <a:spLocks noChangeArrowheads="1"/>
          </p:cNvSpPr>
          <p:nvPr/>
        </p:nvSpPr>
        <p:spPr bwMode="auto">
          <a:xfrm>
            <a:off x="1888412" y="1563839"/>
            <a:ext cx="53671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it-IT" sz="2400" b="1" dirty="0" smtClean="0">
                <a:solidFill>
                  <a:srgbClr val="005000"/>
                </a:solidFill>
                <a:latin typeface="Helvetica" pitchFamily="1" charset="0"/>
              </a:rPr>
              <a:t>V°</a:t>
            </a:r>
            <a:r>
              <a:rPr lang="it-IT" sz="2400" b="1" baseline="0" dirty="0" smtClean="0">
                <a:solidFill>
                  <a:srgbClr val="005000"/>
                </a:solidFill>
                <a:latin typeface="Helvetica" pitchFamily="1" charset="0"/>
              </a:rPr>
              <a:t> CONGRESSO NAZIONALE SIAIS</a:t>
            </a:r>
            <a:endParaRPr lang="it-IT" sz="2400" b="1" dirty="0">
              <a:solidFill>
                <a:srgbClr val="005000"/>
              </a:solidFill>
              <a:latin typeface="Helvetica" pitchFamily="1" charset="0"/>
            </a:endParaRPr>
          </a:p>
        </p:txBody>
      </p:sp>
      <p:sp>
        <p:nvSpPr>
          <p:cNvPr id="4" name="CasellaDiTesto 3"/>
          <p:cNvSpPr txBox="1">
            <a:spLocks noChangeArrowheads="1"/>
          </p:cNvSpPr>
          <p:nvPr/>
        </p:nvSpPr>
        <p:spPr bwMode="auto">
          <a:xfrm>
            <a:off x="3410745" y="5224568"/>
            <a:ext cx="227177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it-IT" sz="2400" b="1" dirty="0" smtClean="0">
                <a:solidFill>
                  <a:srgbClr val="005000"/>
                </a:solidFill>
                <a:latin typeface="Helvetica" pitchFamily="1" charset="0"/>
              </a:rPr>
              <a:t>FIRENZE 2013</a:t>
            </a:r>
            <a:endParaRPr lang="it-IT" sz="2400" b="1" dirty="0">
              <a:solidFill>
                <a:srgbClr val="005000"/>
              </a:solidFill>
              <a:latin typeface="Helvetica" pitchFamily="1" charset="0"/>
            </a:endParaRPr>
          </a:p>
        </p:txBody>
      </p:sp>
      <p:pic>
        <p:nvPicPr>
          <p:cNvPr id="5" name="Immagine 4" descr="260px-Sunset_over_florence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21000" y="2772675"/>
            <a:ext cx="3302000" cy="2197100"/>
          </a:xfrm>
          <a:prstGeom prst="rect">
            <a:avLst/>
          </a:prstGeom>
        </p:spPr>
      </p:pic>
      <p:pic>
        <p:nvPicPr>
          <p:cNvPr id="6" name="Immagine 5" descr="firenz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179198"/>
            <a:ext cx="2921000" cy="2190750"/>
          </a:xfrm>
          <a:prstGeom prst="rect">
            <a:avLst/>
          </a:prstGeom>
        </p:spPr>
      </p:pic>
      <p:pic>
        <p:nvPicPr>
          <p:cNvPr id="7" name="Immagine 6" descr="firenze-duom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23000" y="2244658"/>
            <a:ext cx="2438400" cy="1676400"/>
          </a:xfrm>
          <a:prstGeom prst="rect">
            <a:avLst/>
          </a:prstGeom>
        </p:spPr>
      </p:pic>
      <p:pic>
        <p:nvPicPr>
          <p:cNvPr id="8" name="Immagine 7" descr="veduta-suggestiva-di-ponte-vecchio-a-firenze_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23000" y="3921058"/>
            <a:ext cx="2921000" cy="18146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>
            <a:spLocks noChangeArrowheads="1"/>
          </p:cNvSpPr>
          <p:nvPr/>
        </p:nvSpPr>
        <p:spPr bwMode="auto">
          <a:xfrm>
            <a:off x="2915816" y="3717032"/>
            <a:ext cx="288431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it-IT" sz="2400" b="1" dirty="0" smtClean="0">
                <a:solidFill>
                  <a:srgbClr val="005000"/>
                </a:solidFill>
                <a:latin typeface="Helvetica" pitchFamily="1" charset="0"/>
              </a:rPr>
              <a:t>CENTRE OF ITALY</a:t>
            </a:r>
            <a:endParaRPr lang="it-IT" sz="2400" b="1" dirty="0">
              <a:solidFill>
                <a:srgbClr val="005000"/>
              </a:solidFill>
              <a:latin typeface="Helvetica" pitchFamily="1" charset="0"/>
            </a:endParaRPr>
          </a:p>
        </p:txBody>
      </p:sp>
      <p:pic>
        <p:nvPicPr>
          <p:cNvPr id="11266" name="Picture 2" descr="http://img4.fotoalbum.virgilio.it/v/www1-6/791/79151/128226/110_1033_1-v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25504"/>
            <a:ext cx="8856984" cy="4475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sellaDiTesto 9"/>
          <p:cNvSpPr txBox="1"/>
          <p:nvPr/>
        </p:nvSpPr>
        <p:spPr>
          <a:xfrm>
            <a:off x="2882297" y="3827272"/>
            <a:ext cx="33794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CENTRE OF ITALY</a:t>
            </a:r>
            <a:endParaRPr lang="it-IT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2479224" y="5301208"/>
            <a:ext cx="4248472" cy="7078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solidFill>
                  <a:srgbClr val="FFFF00"/>
                </a:solidFill>
              </a:rPr>
              <a:t>2018 MAY  7-8-9 </a:t>
            </a:r>
            <a:endParaRPr lang="it-IT" sz="4000" dirty="0">
              <a:solidFill>
                <a:srgbClr val="FFFF0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179512" y="2025504"/>
            <a:ext cx="432447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itchFamily="1" charset="0"/>
              </a:rPr>
              <a:t>25TH  CONGRESS OF IFHE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39321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4744"/>
            <a:ext cx="9141639" cy="5733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3397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4744"/>
            <a:ext cx="9144000" cy="5733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0183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625" y="3284984"/>
            <a:ext cx="2190750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sellaDiTesto 1"/>
          <p:cNvSpPr txBox="1"/>
          <p:nvPr/>
        </p:nvSpPr>
        <p:spPr>
          <a:xfrm>
            <a:off x="2339752" y="2060848"/>
            <a:ext cx="4392488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3200" dirty="0" smtClean="0"/>
              <a:t>SEE YOU IN ARGENTINA</a:t>
            </a:r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2611035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Personalizza struttu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Personalizza struttu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Personalizza struttu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648</TotalTime>
  <Words>469</Words>
  <Application>Microsoft Office PowerPoint</Application>
  <PresentationFormat>Presentazione su schermo (4:3)</PresentationFormat>
  <Paragraphs>105</Paragraphs>
  <Slides>28</Slides>
  <Notes>16</Notes>
  <HiddenSlides>0</HiddenSlides>
  <MMClips>0</MMClips>
  <ScaleCrop>false</ScaleCrop>
  <HeadingPairs>
    <vt:vector size="6" baseType="variant">
      <vt:variant>
        <vt:lpstr>Tema</vt:lpstr>
      </vt:variant>
      <vt:variant>
        <vt:i4>4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28</vt:i4>
      </vt:variant>
    </vt:vector>
  </HeadingPairs>
  <TitlesOfParts>
    <vt:vector size="33" baseType="lpstr">
      <vt:lpstr>Tema di Office</vt:lpstr>
      <vt:lpstr>2_Personalizza struttura</vt:lpstr>
      <vt:lpstr>1_Personalizza struttura</vt:lpstr>
      <vt:lpstr>Personalizza struttura</vt:lpstr>
      <vt:lpstr>Grafico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Gozzi Barbara</dc:creator>
  <cp:lastModifiedBy>Marcello Fiorenza</cp:lastModifiedBy>
  <cp:revision>33</cp:revision>
  <dcterms:created xsi:type="dcterms:W3CDTF">2012-10-03T16:23:12Z</dcterms:created>
  <dcterms:modified xsi:type="dcterms:W3CDTF">2013-09-04T15:32:00Z</dcterms:modified>
</cp:coreProperties>
</file>